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5143500" type="screen16x9"/>
  <p:notesSz cx="6858000" cy="9144000"/>
  <p:embeddedFontLst>
    <p:embeddedFont>
      <p:font typeface="Roboto" panose="02000000000000000000" pitchFamily="2"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6" roundtripDataSignature="AMtx7mj+OxrA0KMq7ExU/DPAmSg4dbXvn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2" d="100"/>
          <a:sy n="132" d="100"/>
        </p:scale>
        <p:origin x="126" y="13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customschemas.google.com/relationships/presentationmetadata" Target="metadata"/><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mailto:irap@appstate.edu"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1: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9" name="Google Shape;109;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Welcome to the Faculty Syllabus Training. Today, we are discussing the regulation from the UNC System, 400.1.6- Regulation on Publication of Academic Calendars, Grading Policies, and Related Materials.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3da8cba4359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1" name="Google Shape;181;g3da8cba4359_0_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en" dirty="0"/>
              <a:t>Once the data is entered it will go into this public facing portal</a:t>
            </a:r>
            <a:endParaRPr dirty="0"/>
          </a:p>
          <a:p>
            <a:pPr marL="914400" lvl="1" indent="-298450" algn="l" rtl="0">
              <a:lnSpc>
                <a:spcPct val="100000"/>
              </a:lnSpc>
              <a:spcBef>
                <a:spcPts val="0"/>
              </a:spcBef>
              <a:spcAft>
                <a:spcPts val="0"/>
              </a:spcAft>
              <a:buSzPts val="1100"/>
              <a:buChar char="○"/>
            </a:pPr>
            <a:r>
              <a:rPr lang="en" dirty="0"/>
              <a:t>Premise of the policy is to aid in student success by enabling informed course selection</a:t>
            </a:r>
            <a:endParaRPr dirty="0"/>
          </a:p>
          <a:p>
            <a:pPr marL="914400" lvl="1" indent="-298450" algn="l" rtl="0">
              <a:lnSpc>
                <a:spcPct val="100000"/>
              </a:lnSpc>
              <a:spcBef>
                <a:spcPts val="0"/>
              </a:spcBef>
              <a:spcAft>
                <a:spcPts val="0"/>
              </a:spcAft>
              <a:buSzPts val="1100"/>
              <a:buChar char="○"/>
            </a:pPr>
            <a:r>
              <a:rPr lang="en" dirty="0"/>
              <a:t>It will also serve as the formal repository for syllabi so department level maintenance for accrediation purposes is no longer needed (yay for the dept admin)</a:t>
            </a:r>
            <a:endParaRPr dirty="0"/>
          </a:p>
          <a:p>
            <a:pPr marL="0" lvl="0" indent="0" algn="l" rtl="0">
              <a:lnSpc>
                <a:spcPct val="100000"/>
              </a:lnSpc>
              <a:spcBef>
                <a:spcPts val="0"/>
              </a:spcBef>
              <a:spcAft>
                <a:spcPts val="0"/>
              </a:spcAft>
              <a:buNone/>
            </a:pPr>
            <a:endParaRPr dirty="0"/>
          </a:p>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3d228a61f51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8" name="Google Shape;188;g3d228a61f51_0_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en" dirty="0"/>
              <a:t>When developing the content for your syllabus, I recommend using Microsoft Word vs a Google Doc as the formatting doesn’t translate from Google Docs in the same way it does for Microsoft Word. </a:t>
            </a:r>
            <a:endParaRPr dirty="0"/>
          </a:p>
          <a:p>
            <a:pPr marL="457200" lvl="0" indent="-298450" algn="l" rtl="0">
              <a:lnSpc>
                <a:spcPct val="100000"/>
              </a:lnSpc>
              <a:spcBef>
                <a:spcPts val="0"/>
              </a:spcBef>
              <a:spcAft>
                <a:spcPts val="0"/>
              </a:spcAft>
              <a:buSzPts val="1100"/>
              <a:buChar char="●"/>
            </a:pPr>
            <a:r>
              <a:rPr lang="en" dirty="0"/>
              <a:t>As this policy reshapes this one stop shop approach to course materials, take time at the beginning of your class to show students where they can find the information they need to be successful in class</a:t>
            </a:r>
            <a:endParaRPr dirty="0"/>
          </a:p>
          <a:p>
            <a:pPr marL="457200" lvl="0" indent="-298450" algn="l" rtl="0">
              <a:spcBef>
                <a:spcPts val="0"/>
              </a:spcBef>
              <a:spcAft>
                <a:spcPts val="0"/>
              </a:spcAft>
              <a:buClr>
                <a:schemeClr val="dk1"/>
              </a:buClr>
              <a:buSzPts val="1100"/>
              <a:buChar char="●"/>
            </a:pPr>
            <a:r>
              <a:rPr lang="en" dirty="0">
                <a:solidFill>
                  <a:schemeClr val="dk1"/>
                </a:solidFill>
              </a:rPr>
              <a:t>All documents called a syllabus/syllabi are likely subject to records request</a:t>
            </a:r>
            <a:endParaRPr dirty="0">
              <a:solidFill>
                <a:schemeClr val="dk1"/>
              </a:solidFill>
            </a:endParaRPr>
          </a:p>
          <a:p>
            <a:pPr marL="914400" lvl="1" indent="-298450" algn="l" rtl="0">
              <a:spcBef>
                <a:spcPts val="0"/>
              </a:spcBef>
              <a:spcAft>
                <a:spcPts val="0"/>
              </a:spcAft>
              <a:buClr>
                <a:schemeClr val="dk1"/>
              </a:buClr>
              <a:buSzPts val="1100"/>
              <a:buChar char="○"/>
            </a:pPr>
            <a:r>
              <a:rPr lang="en" dirty="0">
                <a:solidFill>
                  <a:schemeClr val="dk1"/>
                </a:solidFill>
              </a:rPr>
              <a:t>Still talking through a solution on the Canvas site (not as easy as turning off or changing the name of the field)</a:t>
            </a:r>
            <a:endParaRPr dirty="0"/>
          </a:p>
          <a:p>
            <a:pPr marL="0" lvl="0" indent="0" algn="l" rtl="0">
              <a:lnSpc>
                <a:spcPct val="100000"/>
              </a:lnSpc>
              <a:spcBef>
                <a:spcPts val="0"/>
              </a:spcBef>
              <a:spcAft>
                <a:spcPts val="0"/>
              </a:spcAft>
              <a:buNone/>
            </a:pPr>
            <a:endParaRPr dirty="0"/>
          </a:p>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3e47f2aa5a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5" name="Google Shape;195;g3e47f2aa5a2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dirty="0"/>
              <a:t>Canvas Syllabus setting will be defaulted off with the following disclosure should you elect to turn it on. </a:t>
            </a: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3d228a61f51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2" name="Google Shape;202;g3d228a61f51_0_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spcBef>
                <a:spcPts val="0"/>
              </a:spcBef>
              <a:spcAft>
                <a:spcPts val="0"/>
              </a:spcAft>
              <a:buClr>
                <a:schemeClr val="dk1"/>
              </a:buClr>
              <a:buSzPts val="1100"/>
              <a:buChar char="●"/>
            </a:pPr>
            <a:r>
              <a:rPr lang="en" dirty="0">
                <a:solidFill>
                  <a:schemeClr val="dk1"/>
                </a:solidFill>
              </a:rPr>
              <a:t>When you make a material change to your syllabus, please update it on the site. </a:t>
            </a:r>
            <a:endParaRPr dirty="0">
              <a:solidFill>
                <a:schemeClr val="dk1"/>
              </a:solidFill>
            </a:endParaRPr>
          </a:p>
          <a:p>
            <a:pPr marL="457200" lvl="0" indent="-298450" algn="l" rtl="0">
              <a:spcBef>
                <a:spcPts val="0"/>
              </a:spcBef>
              <a:spcAft>
                <a:spcPts val="0"/>
              </a:spcAft>
              <a:buClr>
                <a:schemeClr val="dk1"/>
              </a:buClr>
              <a:buSzPts val="1100"/>
              <a:buChar char="●"/>
            </a:pPr>
            <a:r>
              <a:rPr lang="en" dirty="0">
                <a:solidFill>
                  <a:schemeClr val="dk1"/>
                </a:solidFill>
              </a:rPr>
              <a:t>If you use an alternative grading system such a specifications grading and need assistance on how to put that into the box, reach out to CETLSS</a:t>
            </a:r>
            <a:endParaRPr dirty="0">
              <a:solidFill>
                <a:schemeClr val="dk1"/>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9" name="Google Shape;209;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8" name="Google Shape;218;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4" name="Google Shape;224;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 name="Google Shape;115;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This policy essentially standarizes how course syllabi information is shared at the institutional level across all of our system institutions.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lnSpc>
                <a:spcPct val="100000"/>
              </a:lnSpc>
              <a:spcBef>
                <a:spcPts val="0"/>
              </a:spcBef>
              <a:spcAft>
                <a:spcPts val="0"/>
              </a:spcAft>
              <a:buSzPts val="1100"/>
              <a:buNone/>
            </a:pPr>
            <a:r>
              <a:rPr lang="en"/>
              <a:t>In December 2025, UNC System adopted this regulation to include 3 parts. First, the regulation states that the Syllabus is a directed work of the university and shall be treated as public records in accordance with Chapter 132 of of the General Statutes. This wasn’t a significant shift for App State as we were in many ways already treating them as public records when reading along with our Copyright policy.</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1" name="Google Shape;12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Second, the regulation defines what a syllabus at a minimum contains</a:t>
            </a:r>
            <a:endParaRPr/>
          </a:p>
          <a:p>
            <a:pPr marL="457200" lvl="0" indent="-298450" algn="l" rtl="0">
              <a:lnSpc>
                <a:spcPct val="115000"/>
              </a:lnSpc>
              <a:spcBef>
                <a:spcPts val="1200"/>
              </a:spcBef>
              <a:spcAft>
                <a:spcPts val="0"/>
              </a:spcAft>
              <a:buClr>
                <a:srgbClr val="222222"/>
              </a:buClr>
              <a:buSzPts val="1100"/>
              <a:buAutoNum type="alphaUcPeriod"/>
            </a:pPr>
            <a:r>
              <a:rPr lang="en" b="1">
                <a:solidFill>
                  <a:srgbClr val="222222"/>
                </a:solidFill>
              </a:rPr>
              <a:t>Course name, prefix, and description</a:t>
            </a:r>
            <a:endParaRPr>
              <a:solidFill>
                <a:srgbClr val="222222"/>
              </a:solidFill>
            </a:endParaRPr>
          </a:p>
          <a:p>
            <a:pPr marL="457200" lvl="0" indent="-298450" algn="l" rtl="0">
              <a:lnSpc>
                <a:spcPct val="115000"/>
              </a:lnSpc>
              <a:spcBef>
                <a:spcPts val="0"/>
              </a:spcBef>
              <a:spcAft>
                <a:spcPts val="0"/>
              </a:spcAft>
              <a:buClr>
                <a:srgbClr val="222222"/>
              </a:buClr>
              <a:buSzPts val="1100"/>
              <a:buAutoNum type="alphaUcPeriod"/>
            </a:pPr>
            <a:r>
              <a:rPr lang="en" b="1">
                <a:solidFill>
                  <a:srgbClr val="222222"/>
                </a:solidFill>
              </a:rPr>
              <a:t>Goals, objectives, student learning outcomes, and/or student expectations</a:t>
            </a:r>
            <a:endParaRPr>
              <a:solidFill>
                <a:srgbClr val="222222"/>
              </a:solidFill>
            </a:endParaRPr>
          </a:p>
          <a:p>
            <a:pPr marL="457200" lvl="0" indent="-298450" algn="l" rtl="0">
              <a:lnSpc>
                <a:spcPct val="115000"/>
              </a:lnSpc>
              <a:spcBef>
                <a:spcPts val="0"/>
              </a:spcBef>
              <a:spcAft>
                <a:spcPts val="0"/>
              </a:spcAft>
              <a:buClr>
                <a:srgbClr val="222222"/>
              </a:buClr>
              <a:buSzPts val="1100"/>
              <a:buAutoNum type="alphaUcPeriod"/>
            </a:pPr>
            <a:r>
              <a:rPr lang="en" b="1">
                <a:solidFill>
                  <a:srgbClr val="222222"/>
                </a:solidFill>
              </a:rPr>
              <a:t>An explanation of student performance assessment (grading scale, assignment breakdown, and attendance/participation policies)</a:t>
            </a:r>
            <a:endParaRPr>
              <a:solidFill>
                <a:srgbClr val="222222"/>
              </a:solidFill>
            </a:endParaRPr>
          </a:p>
          <a:p>
            <a:pPr marL="457200" lvl="0" indent="-298450" algn="l" rtl="0">
              <a:lnSpc>
                <a:spcPct val="115000"/>
              </a:lnSpc>
              <a:spcBef>
                <a:spcPts val="0"/>
              </a:spcBef>
              <a:spcAft>
                <a:spcPts val="0"/>
              </a:spcAft>
              <a:buClr>
                <a:srgbClr val="222222"/>
              </a:buClr>
              <a:buSzPts val="1100"/>
              <a:buAutoNum type="alphaUcPeriod"/>
            </a:pPr>
            <a:r>
              <a:rPr lang="en" b="1">
                <a:solidFill>
                  <a:srgbClr val="222222"/>
                </a:solidFill>
              </a:rPr>
              <a:t>A list of all course materials (digital or physical) that students are </a:t>
            </a:r>
            <a:r>
              <a:rPr lang="en" b="1" u="sng">
                <a:solidFill>
                  <a:srgbClr val="222222"/>
                </a:solidFill>
              </a:rPr>
              <a:t>required to purchase </a:t>
            </a:r>
            <a:r>
              <a:rPr lang="en" b="1">
                <a:solidFill>
                  <a:srgbClr val="222222"/>
                </a:solidFill>
              </a:rPr>
              <a:t> (which includes textbooks assigned via App State’s textbook rental program)</a:t>
            </a:r>
            <a:endParaRPr>
              <a:solidFill>
                <a:srgbClr val="222222"/>
              </a:solidFill>
            </a:endParaRPr>
          </a:p>
          <a:p>
            <a:pPr marL="457200" lvl="0" indent="-298450" algn="l" rtl="0">
              <a:lnSpc>
                <a:spcPct val="115000"/>
              </a:lnSpc>
              <a:spcBef>
                <a:spcPts val="0"/>
              </a:spcBef>
              <a:spcAft>
                <a:spcPts val="0"/>
              </a:spcAft>
              <a:buClr>
                <a:srgbClr val="222222"/>
              </a:buClr>
              <a:buSzPts val="1100"/>
              <a:buAutoNum type="alphaUcPeriod"/>
            </a:pPr>
            <a:r>
              <a:rPr lang="en" b="1">
                <a:solidFill>
                  <a:srgbClr val="222222"/>
                </a:solidFill>
              </a:rPr>
              <a:t>Statement on diverse scholarly perspectives</a:t>
            </a:r>
            <a:endParaRPr>
              <a:solidFill>
                <a:schemeClr val="dk1"/>
              </a:solidFill>
            </a:endParaRPr>
          </a:p>
          <a:p>
            <a:pPr marL="0" lvl="0" indent="0" algn="l" rtl="0">
              <a:lnSpc>
                <a:spcPct val="100000"/>
              </a:lnSpc>
              <a:spcBef>
                <a:spcPts val="120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8" name="Google Shape;128;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Third, it outlines the requirements for a public online forum and the timeline for posting that information. </a:t>
            </a:r>
            <a:endParaRPr/>
          </a:p>
          <a:p>
            <a:pPr marL="0" lvl="0" indent="0" algn="l" rtl="0">
              <a:lnSpc>
                <a:spcPct val="100000"/>
              </a:lnSpc>
              <a:spcBef>
                <a:spcPts val="0"/>
              </a:spcBef>
              <a:spcAft>
                <a:spcPts val="0"/>
              </a:spcAft>
              <a:buSzPts val="1100"/>
              <a:buNone/>
            </a:pPr>
            <a:endParaRPr b="1"/>
          </a:p>
          <a:p>
            <a:pPr marL="0" lvl="0" indent="0" algn="l" rtl="0">
              <a:lnSpc>
                <a:spcPct val="100000"/>
              </a:lnSpc>
              <a:spcBef>
                <a:spcPts val="0"/>
              </a:spcBef>
              <a:spcAft>
                <a:spcPts val="0"/>
              </a:spcAft>
              <a:buSzPts val="1100"/>
              <a:buNone/>
            </a:pPr>
            <a:r>
              <a:rPr lang="en" b="1"/>
              <a:t>Side Note:</a:t>
            </a:r>
            <a:r>
              <a:rPr lang="en"/>
              <a:t> Whenever the UNC System sets a compliance deadline, the institution set deadlines to ensure compliance by the System Deadline. With that approach, we will end up with a deadline “in the summer”. Because this is our first year, we wanted to allow plenty of time to troubleshoot any issues going into the System Deadline. I was also trying to allow an opportunity for faculty who wanted to get it done before the middle of May to do that, and for faculty who wanted additional time to have that as well. We recognize the institutional Deadline of July 1 is atypical and we will continue to work to discuss these timelines.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5" name="Google Shape;135;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App State is utilizing a Qualtrics base system for all submissions similar to what we use for Faculty Workload plans. You will receive a direct link to this Qualtrics form via your university email. To save you time, the system is designed to automatically pre-populate the Course Description, Statement Regarding Endorsement, as well as Textbooks made available through the textbook rental program so you may focus on the unique details of your specific course in the other fields. Let’s walk through the steps for entering your data into the system</a:t>
            </a:r>
            <a:endParaRPr/>
          </a:p>
          <a:p>
            <a:pPr marL="457200" lvl="0" indent="-298450" algn="l" rtl="0">
              <a:lnSpc>
                <a:spcPct val="100000"/>
              </a:lnSpc>
              <a:spcBef>
                <a:spcPts val="0"/>
              </a:spcBef>
              <a:spcAft>
                <a:spcPts val="0"/>
              </a:spcAft>
              <a:buSzPts val="1100"/>
              <a:buAutoNum type="arabicPeriod"/>
            </a:pPr>
            <a:r>
              <a:rPr lang="en"/>
              <a:t>Write up your syllabus information, a template is available on the Academic Affairs website</a:t>
            </a:r>
            <a:endParaRPr/>
          </a:p>
          <a:p>
            <a:pPr marL="0" lvl="0" indent="0" algn="l" rtl="0">
              <a:lnSpc>
                <a:spcPct val="115000"/>
              </a:lnSpc>
              <a:spcBef>
                <a:spcPts val="1200"/>
              </a:spcBef>
              <a:spcAft>
                <a:spcPts val="1200"/>
              </a:spcAft>
              <a:buNone/>
            </a:pPr>
            <a:endParaRPr>
              <a:solidFill>
                <a:schemeClr val="dk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3da7e9e191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2" name="Google Shape;142;g3da7e9e1913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The fields in Qualtrics are a combination of prepopulated and non prepopulated:</a:t>
            </a:r>
            <a:endParaRPr/>
          </a:p>
          <a:p>
            <a:pPr marL="457200" lvl="0" indent="-298450" algn="l" rtl="0">
              <a:lnSpc>
                <a:spcPct val="115000"/>
              </a:lnSpc>
              <a:spcBef>
                <a:spcPts val="1200"/>
              </a:spcBef>
              <a:spcAft>
                <a:spcPts val="0"/>
              </a:spcAft>
              <a:buClr>
                <a:srgbClr val="222222"/>
              </a:buClr>
              <a:buSzPts val="1100"/>
              <a:buAutoNum type="alphaUcPeriod"/>
            </a:pPr>
            <a:r>
              <a:rPr lang="en" b="1">
                <a:solidFill>
                  <a:srgbClr val="222222"/>
                </a:solidFill>
              </a:rPr>
              <a:t>Course name, prefix, and description: </a:t>
            </a:r>
            <a:r>
              <a:rPr lang="en">
                <a:solidFill>
                  <a:srgbClr val="222222"/>
                </a:solidFill>
              </a:rPr>
              <a:t>Prepopulated when available from the current Academic Bulletin. You may</a:t>
            </a:r>
            <a:r>
              <a:rPr lang="en">
                <a:solidFill>
                  <a:srgbClr val="FF0000"/>
                </a:solidFill>
              </a:rPr>
              <a:t> edit the description</a:t>
            </a:r>
            <a:r>
              <a:rPr lang="en">
                <a:solidFill>
                  <a:srgbClr val="222222"/>
                </a:solidFill>
              </a:rPr>
              <a:t> if needed.</a:t>
            </a:r>
            <a:endParaRPr>
              <a:solidFill>
                <a:srgbClr val="222222"/>
              </a:solidFill>
            </a:endParaRPr>
          </a:p>
          <a:p>
            <a:pPr marL="457200" lvl="0" indent="-298450" algn="l" rtl="0">
              <a:lnSpc>
                <a:spcPct val="115000"/>
              </a:lnSpc>
              <a:spcBef>
                <a:spcPts val="0"/>
              </a:spcBef>
              <a:spcAft>
                <a:spcPts val="0"/>
              </a:spcAft>
              <a:buClr>
                <a:srgbClr val="222222"/>
              </a:buClr>
              <a:buSzPts val="1100"/>
              <a:buAutoNum type="alphaUcPeriod"/>
            </a:pPr>
            <a:r>
              <a:rPr lang="en" b="1">
                <a:solidFill>
                  <a:srgbClr val="222222"/>
                </a:solidFill>
              </a:rPr>
              <a:t>Goals, objectives, student learning outcomes, and/or student expectations: </a:t>
            </a:r>
            <a:r>
              <a:rPr lang="en">
                <a:solidFill>
                  <a:srgbClr val="222222"/>
                </a:solidFill>
              </a:rPr>
              <a:t>To be completed by the instructor.</a:t>
            </a:r>
            <a:endParaRPr>
              <a:solidFill>
                <a:srgbClr val="222222"/>
              </a:solidFill>
            </a:endParaRPr>
          </a:p>
          <a:p>
            <a:pPr marL="457200" lvl="0" indent="-298450" algn="l" rtl="0">
              <a:lnSpc>
                <a:spcPct val="115000"/>
              </a:lnSpc>
              <a:spcBef>
                <a:spcPts val="0"/>
              </a:spcBef>
              <a:spcAft>
                <a:spcPts val="0"/>
              </a:spcAft>
              <a:buClr>
                <a:srgbClr val="222222"/>
              </a:buClr>
              <a:buSzPts val="1100"/>
              <a:buAutoNum type="alphaUcPeriod"/>
            </a:pPr>
            <a:r>
              <a:rPr lang="en" b="1">
                <a:solidFill>
                  <a:srgbClr val="222222"/>
                </a:solidFill>
              </a:rPr>
              <a:t>An explanation of student performance assessment (grading scale, assignment breakdown, and attendance/participation policies): </a:t>
            </a:r>
            <a:r>
              <a:rPr lang="en">
                <a:solidFill>
                  <a:srgbClr val="222222"/>
                </a:solidFill>
              </a:rPr>
              <a:t>To be completed by the instructor.</a:t>
            </a:r>
            <a:endParaRPr>
              <a:solidFill>
                <a:srgbClr val="222222"/>
              </a:solidFill>
            </a:endParaRPr>
          </a:p>
          <a:p>
            <a:pPr marL="457200" lvl="0" indent="-298450" algn="l" rtl="0">
              <a:lnSpc>
                <a:spcPct val="115000"/>
              </a:lnSpc>
              <a:spcBef>
                <a:spcPts val="0"/>
              </a:spcBef>
              <a:spcAft>
                <a:spcPts val="0"/>
              </a:spcAft>
              <a:buClr>
                <a:srgbClr val="222222"/>
              </a:buClr>
              <a:buSzPts val="1100"/>
              <a:buAutoNum type="alphaUcPeriod"/>
            </a:pPr>
            <a:r>
              <a:rPr lang="en" b="1">
                <a:solidFill>
                  <a:srgbClr val="222222"/>
                </a:solidFill>
              </a:rPr>
              <a:t>A list of all course materials (digital or physical) that students are required to purchase and textbooks assigned via App State’s textbook rental program: </a:t>
            </a:r>
            <a:r>
              <a:rPr lang="en">
                <a:solidFill>
                  <a:srgbClr val="222222"/>
                </a:solidFill>
              </a:rPr>
              <a:t>An effort has been made to prepopulate the information with course materials, but this requires your review and may not be complete. Please review, add, update, and/or correct.</a:t>
            </a:r>
            <a:endParaRPr>
              <a:solidFill>
                <a:srgbClr val="222222"/>
              </a:solidFill>
            </a:endParaRPr>
          </a:p>
          <a:p>
            <a:pPr marL="457200" lvl="0" indent="-298450" algn="l" rtl="0">
              <a:lnSpc>
                <a:spcPct val="115000"/>
              </a:lnSpc>
              <a:spcBef>
                <a:spcPts val="0"/>
              </a:spcBef>
              <a:spcAft>
                <a:spcPts val="0"/>
              </a:spcAft>
              <a:buClr>
                <a:srgbClr val="222222"/>
              </a:buClr>
              <a:buSzPts val="1100"/>
              <a:buAutoNum type="alphaUcPeriod"/>
            </a:pPr>
            <a:r>
              <a:rPr lang="en" b="1">
                <a:solidFill>
                  <a:srgbClr val="222222"/>
                </a:solidFill>
              </a:rPr>
              <a:t>Statement on diverse scholarly perspectives: </a:t>
            </a:r>
            <a:r>
              <a:rPr lang="en">
                <a:solidFill>
                  <a:srgbClr val="222222"/>
                </a:solidFill>
              </a:rPr>
              <a:t>This statement is prepopulated and cannot be edited.</a:t>
            </a:r>
            <a:endParaRPr>
              <a:solidFill>
                <a:schemeClr val="dk1"/>
              </a:solidFill>
            </a:endParaRPr>
          </a:p>
          <a:p>
            <a:pPr marL="0" lvl="0" indent="0" algn="l" rtl="0">
              <a:lnSpc>
                <a:spcPct val="100000"/>
              </a:lnSpc>
              <a:spcBef>
                <a:spcPts val="120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3da7e9e1913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7" name="Google Shape;157;g3da7e9e1913_0_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endParaRPr/>
          </a:p>
          <a:p>
            <a:pPr marL="457200" lvl="0" indent="-298450" algn="l" rtl="0">
              <a:lnSpc>
                <a:spcPct val="100000"/>
              </a:lnSpc>
              <a:spcBef>
                <a:spcPts val="0"/>
              </a:spcBef>
              <a:spcAft>
                <a:spcPts val="0"/>
              </a:spcAft>
              <a:buSzPts val="1100"/>
              <a:buAutoNum type="arabicPeriod"/>
            </a:pPr>
            <a:r>
              <a:rPr lang="en"/>
              <a:t>In your email, you will receive a link requesting you to submit the required syllabus information. </a:t>
            </a:r>
            <a:endParaRPr/>
          </a:p>
          <a:p>
            <a:pPr marL="457200" lvl="0" indent="0" algn="l" rtl="0">
              <a:lnSpc>
                <a:spcPct val="100000"/>
              </a:lnSpc>
              <a:spcBef>
                <a:spcPts val="0"/>
              </a:spcBef>
              <a:spcAft>
                <a:spcPts val="0"/>
              </a:spcAft>
              <a:buNone/>
            </a:pPr>
            <a:endParaRPr/>
          </a:p>
          <a:p>
            <a:pPr marL="0" lvl="0" indent="0" algn="l" rtl="0">
              <a:lnSpc>
                <a:spcPct val="115000"/>
              </a:lnSpc>
              <a:spcBef>
                <a:spcPts val="1200"/>
              </a:spcBef>
              <a:spcAft>
                <a:spcPts val="1200"/>
              </a:spcAft>
              <a:buNone/>
            </a:pPr>
            <a:endParaRPr>
              <a:solidFill>
                <a:schemeClr val="dk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3da7e9e1913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4" name="Google Shape;164;g3da7e9e1913_0_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endParaRPr/>
          </a:p>
          <a:p>
            <a:pPr marL="0" lvl="0" indent="0" algn="l" rtl="0">
              <a:lnSpc>
                <a:spcPct val="100000"/>
              </a:lnSpc>
              <a:spcBef>
                <a:spcPts val="0"/>
              </a:spcBef>
              <a:spcAft>
                <a:spcPts val="0"/>
              </a:spcAft>
              <a:buNone/>
            </a:pPr>
            <a:r>
              <a:rPr lang="en"/>
              <a:t>Insert the requested information from your syllabus into the form in plain text only (think notepad)</a:t>
            </a:r>
            <a:endParaRPr/>
          </a:p>
          <a:p>
            <a:pPr marL="0" lvl="0" indent="0" algn="l" rtl="0">
              <a:lnSpc>
                <a:spcPct val="115000"/>
              </a:lnSpc>
              <a:spcBef>
                <a:spcPts val="1200"/>
              </a:spcBef>
              <a:spcAft>
                <a:spcPts val="0"/>
              </a:spcAft>
              <a:buNone/>
            </a:pPr>
            <a:r>
              <a:rPr lang="en">
                <a:solidFill>
                  <a:srgbClr val="222222"/>
                </a:solidFill>
              </a:rPr>
              <a:t>The form will guide you through each assigned course (one per page). </a:t>
            </a:r>
            <a:r>
              <a:rPr lang="en">
                <a:solidFill>
                  <a:srgbClr val="FF0000"/>
                </a:solidFill>
              </a:rPr>
              <a:t>A syllabus will be required for each course, unique to the instructor, course subject, course number, campus location (Boone, Hickory, ASO, and PKH), and course type (online, in-person, hybrid…).</a:t>
            </a:r>
            <a:endParaRPr>
              <a:solidFill>
                <a:srgbClr val="FF0000"/>
              </a:solidFill>
            </a:endParaRPr>
          </a:p>
          <a:p>
            <a:pPr marL="0" lvl="0" indent="0" algn="l" rtl="0">
              <a:lnSpc>
                <a:spcPct val="115000"/>
              </a:lnSpc>
              <a:spcBef>
                <a:spcPts val="1200"/>
              </a:spcBef>
              <a:spcAft>
                <a:spcPts val="1200"/>
              </a:spcAft>
              <a:buNone/>
            </a:pPr>
            <a:endParaRPr>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3da7e9e1913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4" name="Google Shape;174;g3da7e9e1913_0_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rPr>
              <a:t>There are two places where you can download a copy of your syllabus submission. One at the end of your entry before your submit and then again when you receive the confirmation email. </a:t>
            </a:r>
            <a:endParaRPr>
              <a:solidFill>
                <a:schemeClr val="dk1"/>
              </a:solidFill>
            </a:endParaRPr>
          </a:p>
          <a:p>
            <a:pPr marL="0" lvl="0" indent="0" algn="l" rtl="0">
              <a:lnSpc>
                <a:spcPct val="115000"/>
              </a:lnSpc>
              <a:spcBef>
                <a:spcPts val="1200"/>
              </a:spcBef>
              <a:spcAft>
                <a:spcPts val="0"/>
              </a:spcAft>
              <a:buNone/>
            </a:pPr>
            <a:r>
              <a:rPr lang="en">
                <a:solidFill>
                  <a:schemeClr val="dk1"/>
                </a:solidFill>
              </a:rPr>
              <a:t>After submitting the form, you will receive an email with a summary of your responses for each course and a </a:t>
            </a:r>
            <a:r>
              <a:rPr lang="en" b="1">
                <a:solidFill>
                  <a:schemeClr val="dk1"/>
                </a:solidFill>
              </a:rPr>
              <a:t>one-time-use </a:t>
            </a:r>
            <a:r>
              <a:rPr lang="en">
                <a:solidFill>
                  <a:schemeClr val="dk1"/>
                </a:solidFill>
              </a:rPr>
              <a:t>link to edit your response. If additional edits are needed later, please contact </a:t>
            </a:r>
            <a:r>
              <a:rPr lang="en" u="sng">
                <a:solidFill>
                  <a:schemeClr val="dk1"/>
                </a:solidFill>
                <a:hlinkClick r:id="rId3">
                  <a:extLst>
                    <a:ext uri="{A12FA001-AC4F-418D-AE19-62706E023703}">
                      <ahyp:hlinkClr xmlns:ahyp="http://schemas.microsoft.com/office/drawing/2018/hyperlinkcolor" val="tx"/>
                    </a:ext>
                  </a:extLst>
                </a:hlinkClick>
              </a:rPr>
              <a:t>irap@appstate.edu</a:t>
            </a:r>
            <a:r>
              <a:rPr lang="en">
                <a:solidFill>
                  <a:schemeClr val="dk1"/>
                </a:solidFill>
              </a:rPr>
              <a:t> to request a new link. Please note that it will generally take up to one hour to receive your email confirmation. </a:t>
            </a:r>
            <a:endParaRPr>
              <a:solidFill>
                <a:schemeClr val="dk1"/>
              </a:solidFill>
            </a:endParaRPr>
          </a:p>
          <a:p>
            <a:pPr marL="0" lvl="0" indent="0" algn="l" rtl="0">
              <a:lnSpc>
                <a:spcPct val="115000"/>
              </a:lnSpc>
              <a:spcBef>
                <a:spcPts val="1200"/>
              </a:spcBef>
              <a:spcAft>
                <a:spcPts val="1200"/>
              </a:spcAft>
              <a:buNone/>
            </a:pPr>
            <a:endParaRPr>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6"/>
        <p:cNvGrpSpPr/>
        <p:nvPr/>
      </p:nvGrpSpPr>
      <p:grpSpPr>
        <a:xfrm>
          <a:off x="0" y="0"/>
          <a:ext cx="0" cy="0"/>
          <a:chOff x="0" y="0"/>
          <a:chExt cx="0" cy="0"/>
        </a:xfrm>
      </p:grpSpPr>
      <p:sp>
        <p:nvSpPr>
          <p:cNvPr id="7" name="Google Shape;7;p14"/>
          <p:cNvSpPr/>
          <p:nvPr/>
        </p:nvSpPr>
        <p:spPr>
          <a:xfrm>
            <a:off x="0" y="0"/>
            <a:ext cx="9144000" cy="51435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sp>
        <p:nvSpPr>
          <p:cNvPr id="8" name="Google Shape;8;p14"/>
          <p:cNvSpPr/>
          <p:nvPr/>
        </p:nvSpPr>
        <p:spPr>
          <a:xfrm>
            <a:off x="152400" y="152400"/>
            <a:ext cx="8818200" cy="4848600"/>
          </a:xfrm>
          <a:prstGeom prst="rect">
            <a:avLst/>
          </a:prstGeom>
          <a:solidFill>
            <a:srgbClr val="FFCC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sp>
        <p:nvSpPr>
          <p:cNvPr id="9" name="Google Shape;9;p14"/>
          <p:cNvSpPr/>
          <p:nvPr/>
        </p:nvSpPr>
        <p:spPr>
          <a:xfrm>
            <a:off x="219750" y="212850"/>
            <a:ext cx="8683500" cy="4727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pic>
        <p:nvPicPr>
          <p:cNvPr id="10" name="Google Shape;10;p14" title="AppState_black_gold.png"/>
          <p:cNvPicPr preferRelativeResize="0"/>
          <p:nvPr/>
        </p:nvPicPr>
        <p:blipFill rotWithShape="1">
          <a:blip r:embed="rId2">
            <a:alphaModFix/>
          </a:blip>
          <a:srcRect/>
          <a:stretch/>
        </p:blipFill>
        <p:spPr>
          <a:xfrm>
            <a:off x="7972475" y="4702400"/>
            <a:ext cx="878237" cy="173175"/>
          </a:xfrm>
          <a:prstGeom prst="rect">
            <a:avLst/>
          </a:prstGeom>
          <a:noFill/>
          <a:ln>
            <a:noFill/>
          </a:ln>
        </p:spPr>
      </p:pic>
      <p:sp>
        <p:nvSpPr>
          <p:cNvPr id="11" name="Google Shape;11;p14"/>
          <p:cNvSpPr txBox="1">
            <a:spLocks noGrp="1"/>
          </p:cNvSpPr>
          <p:nvPr>
            <p:ph type="subTitle" idx="1"/>
          </p:nvPr>
        </p:nvSpPr>
        <p:spPr>
          <a:xfrm>
            <a:off x="621550" y="2121825"/>
            <a:ext cx="5762400" cy="10065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434343"/>
              </a:buClr>
              <a:buSzPts val="1800"/>
              <a:buFont typeface="Arial"/>
              <a:buNone/>
              <a:defRPr sz="1800" b="0" i="0" u="none" strike="noStrike" cap="none">
                <a:solidFill>
                  <a:srgbClr val="434343"/>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2" name="Google Shape;12;p14"/>
          <p:cNvSpPr txBox="1">
            <a:spLocks noGrp="1"/>
          </p:cNvSpPr>
          <p:nvPr>
            <p:ph type="title"/>
          </p:nvPr>
        </p:nvSpPr>
        <p:spPr>
          <a:xfrm>
            <a:off x="581025" y="1418625"/>
            <a:ext cx="6451200" cy="6081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434343"/>
              </a:buClr>
              <a:buSzPts val="3400"/>
              <a:buFont typeface="Arial"/>
              <a:buNone/>
              <a:defRPr sz="3400" b="1" i="0" u="none" strike="noStrike" cap="none">
                <a:solidFill>
                  <a:srgbClr val="434343"/>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1">
  <p:cSld name="BLANK_1">
    <p:spTree>
      <p:nvGrpSpPr>
        <p:cNvPr id="1" name="Shape 72"/>
        <p:cNvGrpSpPr/>
        <p:nvPr/>
      </p:nvGrpSpPr>
      <p:grpSpPr>
        <a:xfrm>
          <a:off x="0" y="0"/>
          <a:ext cx="0" cy="0"/>
          <a:chOff x="0" y="0"/>
          <a:chExt cx="0" cy="0"/>
        </a:xfrm>
      </p:grpSpPr>
      <p:sp>
        <p:nvSpPr>
          <p:cNvPr id="73" name="Google Shape;73;p23"/>
          <p:cNvSpPr/>
          <p:nvPr/>
        </p:nvSpPr>
        <p:spPr>
          <a:xfrm>
            <a:off x="0" y="0"/>
            <a:ext cx="9144000" cy="51435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sp>
        <p:nvSpPr>
          <p:cNvPr id="74" name="Google Shape;74;p23"/>
          <p:cNvSpPr/>
          <p:nvPr/>
        </p:nvSpPr>
        <p:spPr>
          <a:xfrm>
            <a:off x="152400" y="152400"/>
            <a:ext cx="8818200" cy="4848600"/>
          </a:xfrm>
          <a:prstGeom prst="rect">
            <a:avLst/>
          </a:prstGeom>
          <a:solidFill>
            <a:srgbClr val="FFCC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sp>
        <p:nvSpPr>
          <p:cNvPr id="75" name="Google Shape;75;p23"/>
          <p:cNvSpPr/>
          <p:nvPr/>
        </p:nvSpPr>
        <p:spPr>
          <a:xfrm>
            <a:off x="219750" y="212850"/>
            <a:ext cx="8683500" cy="4727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pic>
        <p:nvPicPr>
          <p:cNvPr id="76" name="Google Shape;76;p23" title="AppState_black_gold.png"/>
          <p:cNvPicPr preferRelativeResize="0"/>
          <p:nvPr/>
        </p:nvPicPr>
        <p:blipFill rotWithShape="1">
          <a:blip r:embed="rId2">
            <a:alphaModFix/>
          </a:blip>
          <a:srcRect/>
          <a:stretch/>
        </p:blipFill>
        <p:spPr>
          <a:xfrm>
            <a:off x="7972475" y="4702400"/>
            <a:ext cx="878237" cy="173175"/>
          </a:xfrm>
          <a:prstGeom prst="rect">
            <a:avLst/>
          </a:prstGeom>
          <a:noFill/>
          <a:ln>
            <a:noFill/>
          </a:ln>
        </p:spPr>
      </p:pic>
      <p:sp>
        <p:nvSpPr>
          <p:cNvPr id="77" name="Google Shape;77;p23"/>
          <p:cNvSpPr/>
          <p:nvPr/>
        </p:nvSpPr>
        <p:spPr>
          <a:xfrm>
            <a:off x="3834114" y="1897296"/>
            <a:ext cx="1475700" cy="42300"/>
          </a:xfrm>
          <a:prstGeom prst="rect">
            <a:avLst/>
          </a:prstGeom>
          <a:solidFill>
            <a:srgbClr val="FFCC00"/>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013"/>
              <a:buFont typeface="Arial"/>
              <a:buNone/>
            </a:pPr>
            <a:endParaRPr sz="1013" b="0" i="0" u="none" strike="noStrike" cap="none">
              <a:solidFill>
                <a:srgbClr val="FFFFFF"/>
              </a:solidFill>
              <a:latin typeface="Arial"/>
              <a:ea typeface="Arial"/>
              <a:cs typeface="Arial"/>
              <a:sym typeface="Arial"/>
            </a:endParaRPr>
          </a:p>
        </p:txBody>
      </p:sp>
      <p:sp>
        <p:nvSpPr>
          <p:cNvPr id="78" name="Google Shape;78;p23"/>
          <p:cNvSpPr txBox="1">
            <a:spLocks noGrp="1"/>
          </p:cNvSpPr>
          <p:nvPr>
            <p:ph type="title"/>
          </p:nvPr>
        </p:nvSpPr>
        <p:spPr>
          <a:xfrm>
            <a:off x="586325" y="411275"/>
            <a:ext cx="7971300" cy="1371300"/>
          </a:xfrm>
          <a:prstGeom prst="rect">
            <a:avLst/>
          </a:prstGeom>
          <a:noFill/>
          <a:ln>
            <a:noFill/>
          </a:ln>
        </p:spPr>
        <p:txBody>
          <a:bodyPr spcFirstLastPara="1" wrap="square" lIns="91425" tIns="91425" rIns="91425" bIns="91425" anchor="b" anchorCtr="0">
            <a:noAutofit/>
          </a:bodyPr>
          <a:lstStyle>
            <a:lvl1pPr marR="0" lvl="0" algn="ctr" rtl="0">
              <a:lnSpc>
                <a:spcPct val="100000"/>
              </a:lnSpc>
              <a:spcBef>
                <a:spcPts val="0"/>
              </a:spcBef>
              <a:spcAft>
                <a:spcPts val="0"/>
              </a:spcAft>
              <a:buClr>
                <a:srgbClr val="434343"/>
              </a:buClr>
              <a:buSzPts val="3000"/>
              <a:buFont typeface="Arial"/>
              <a:buNone/>
              <a:defRPr sz="3000" b="1" i="0" u="none" strike="noStrike" cap="none">
                <a:solidFill>
                  <a:srgbClr val="434343"/>
                </a:solidFill>
                <a:latin typeface="Arial"/>
                <a:ea typeface="Arial"/>
                <a:cs typeface="Arial"/>
                <a:sym typeface="Arial"/>
              </a:defRPr>
            </a:lvl1pPr>
            <a:lvl2pPr marR="0" lvl="1"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9"/>
        <p:cNvGrpSpPr/>
        <p:nvPr/>
      </p:nvGrpSpPr>
      <p:grpSpPr>
        <a:xfrm>
          <a:off x="0" y="0"/>
          <a:ext cx="0" cy="0"/>
          <a:chOff x="0" y="0"/>
          <a:chExt cx="0" cy="0"/>
        </a:xfrm>
      </p:grpSpPr>
      <p:sp>
        <p:nvSpPr>
          <p:cNvPr id="80" name="Google Shape;80;p24"/>
          <p:cNvSpPr/>
          <p:nvPr/>
        </p:nvSpPr>
        <p:spPr>
          <a:xfrm>
            <a:off x="0" y="0"/>
            <a:ext cx="9144000" cy="51435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sp>
        <p:nvSpPr>
          <p:cNvPr id="81" name="Google Shape;81;p24"/>
          <p:cNvSpPr/>
          <p:nvPr/>
        </p:nvSpPr>
        <p:spPr>
          <a:xfrm>
            <a:off x="152400" y="152400"/>
            <a:ext cx="8818200" cy="4848600"/>
          </a:xfrm>
          <a:prstGeom prst="rect">
            <a:avLst/>
          </a:prstGeom>
          <a:solidFill>
            <a:srgbClr val="FFCC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sp>
        <p:nvSpPr>
          <p:cNvPr id="82" name="Google Shape;82;p24"/>
          <p:cNvSpPr/>
          <p:nvPr/>
        </p:nvSpPr>
        <p:spPr>
          <a:xfrm>
            <a:off x="219750" y="212850"/>
            <a:ext cx="8683500" cy="4727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pic>
        <p:nvPicPr>
          <p:cNvPr id="83" name="Google Shape;83;p24" title="AppState_black_gold.png"/>
          <p:cNvPicPr preferRelativeResize="0"/>
          <p:nvPr/>
        </p:nvPicPr>
        <p:blipFill rotWithShape="1">
          <a:blip r:embed="rId2">
            <a:alphaModFix/>
          </a:blip>
          <a:srcRect/>
          <a:stretch/>
        </p:blipFill>
        <p:spPr>
          <a:xfrm>
            <a:off x="7972475" y="4702400"/>
            <a:ext cx="878237" cy="173175"/>
          </a:xfrm>
          <a:prstGeom prst="rect">
            <a:avLst/>
          </a:prstGeom>
          <a:noFill/>
          <a:ln>
            <a:noFill/>
          </a:ln>
        </p:spPr>
      </p:pic>
      <p:sp>
        <p:nvSpPr>
          <p:cNvPr id="84" name="Google Shape;84;p24"/>
          <p:cNvSpPr/>
          <p:nvPr/>
        </p:nvSpPr>
        <p:spPr>
          <a:xfrm>
            <a:off x="3834114" y="2464746"/>
            <a:ext cx="1475700" cy="42300"/>
          </a:xfrm>
          <a:prstGeom prst="rect">
            <a:avLst/>
          </a:prstGeom>
          <a:solidFill>
            <a:srgbClr val="FFCC00"/>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013"/>
              <a:buFont typeface="Arial"/>
              <a:buNone/>
            </a:pPr>
            <a:endParaRPr sz="1013" b="0" i="0" u="none" strike="noStrike" cap="none">
              <a:solidFill>
                <a:srgbClr val="FFFFFF"/>
              </a:solidFill>
              <a:latin typeface="Arial"/>
              <a:ea typeface="Arial"/>
              <a:cs typeface="Arial"/>
              <a:sym typeface="Arial"/>
            </a:endParaRPr>
          </a:p>
        </p:txBody>
      </p:sp>
      <p:sp>
        <p:nvSpPr>
          <p:cNvPr id="85" name="Google Shape;85;p24"/>
          <p:cNvSpPr txBox="1">
            <a:spLocks noGrp="1"/>
          </p:cNvSpPr>
          <p:nvPr>
            <p:ph type="title"/>
          </p:nvPr>
        </p:nvSpPr>
        <p:spPr>
          <a:xfrm>
            <a:off x="586325" y="1012475"/>
            <a:ext cx="7971300" cy="1371300"/>
          </a:xfrm>
          <a:prstGeom prst="rect">
            <a:avLst/>
          </a:prstGeom>
          <a:noFill/>
          <a:ln>
            <a:noFill/>
          </a:ln>
        </p:spPr>
        <p:txBody>
          <a:bodyPr spcFirstLastPara="1" wrap="square" lIns="91425" tIns="91425" rIns="91425" bIns="91425" anchor="b" anchorCtr="0">
            <a:noAutofit/>
          </a:bodyPr>
          <a:lstStyle>
            <a:lvl1pPr marR="0" lvl="0" algn="ctr" rtl="0">
              <a:lnSpc>
                <a:spcPct val="100000"/>
              </a:lnSpc>
              <a:spcBef>
                <a:spcPts val="0"/>
              </a:spcBef>
              <a:spcAft>
                <a:spcPts val="0"/>
              </a:spcAft>
              <a:buClr>
                <a:srgbClr val="434343"/>
              </a:buClr>
              <a:buSzPts val="3000"/>
              <a:buFont typeface="Arial"/>
              <a:buNone/>
              <a:defRPr sz="3000" b="1" i="0" u="none" strike="noStrike" cap="none">
                <a:solidFill>
                  <a:srgbClr val="434343"/>
                </a:solidFill>
                <a:latin typeface="Arial"/>
                <a:ea typeface="Arial"/>
                <a:cs typeface="Arial"/>
                <a:sym typeface="Arial"/>
              </a:defRPr>
            </a:lvl1pPr>
            <a:lvl2pPr marR="0" lvl="1"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86"/>
        <p:cNvGrpSpPr/>
        <p:nvPr/>
      </p:nvGrpSpPr>
      <p:grpSpPr>
        <a:xfrm>
          <a:off x="0" y="0"/>
          <a:ext cx="0" cy="0"/>
          <a:chOff x="0" y="0"/>
          <a:chExt cx="0" cy="0"/>
        </a:xfrm>
      </p:grpSpPr>
      <p:sp>
        <p:nvSpPr>
          <p:cNvPr id="87" name="Google Shape;87;p25"/>
          <p:cNvSpPr/>
          <p:nvPr/>
        </p:nvSpPr>
        <p:spPr>
          <a:xfrm>
            <a:off x="0" y="0"/>
            <a:ext cx="9144000" cy="51435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sp>
        <p:nvSpPr>
          <p:cNvPr id="88" name="Google Shape;88;p25"/>
          <p:cNvSpPr/>
          <p:nvPr/>
        </p:nvSpPr>
        <p:spPr>
          <a:xfrm>
            <a:off x="152400" y="152400"/>
            <a:ext cx="8818200" cy="4848600"/>
          </a:xfrm>
          <a:prstGeom prst="rect">
            <a:avLst/>
          </a:prstGeom>
          <a:solidFill>
            <a:srgbClr val="FFCC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sp>
        <p:nvSpPr>
          <p:cNvPr id="89" name="Google Shape;89;p25"/>
          <p:cNvSpPr/>
          <p:nvPr/>
        </p:nvSpPr>
        <p:spPr>
          <a:xfrm>
            <a:off x="219750" y="212850"/>
            <a:ext cx="8683500" cy="4727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pic>
        <p:nvPicPr>
          <p:cNvPr id="90" name="Google Shape;90;p25" title="AppState_black_gold.png"/>
          <p:cNvPicPr preferRelativeResize="0"/>
          <p:nvPr/>
        </p:nvPicPr>
        <p:blipFill rotWithShape="1">
          <a:blip r:embed="rId2">
            <a:alphaModFix/>
          </a:blip>
          <a:srcRect/>
          <a:stretch/>
        </p:blipFill>
        <p:spPr>
          <a:xfrm>
            <a:off x="7972475" y="4702400"/>
            <a:ext cx="878237" cy="173175"/>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91"/>
        <p:cNvGrpSpPr/>
        <p:nvPr/>
      </p:nvGrpSpPr>
      <p:grpSpPr>
        <a:xfrm>
          <a:off x="0" y="0"/>
          <a:ext cx="0" cy="0"/>
          <a:chOff x="0" y="0"/>
          <a:chExt cx="0" cy="0"/>
        </a:xfrm>
      </p:grpSpPr>
      <p:sp>
        <p:nvSpPr>
          <p:cNvPr id="92" name="Google Shape;92;p26"/>
          <p:cNvSpPr/>
          <p:nvPr/>
        </p:nvSpPr>
        <p:spPr>
          <a:xfrm>
            <a:off x="0" y="0"/>
            <a:ext cx="9144000" cy="51435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sp>
        <p:nvSpPr>
          <p:cNvPr id="93" name="Google Shape;93;p26"/>
          <p:cNvSpPr/>
          <p:nvPr/>
        </p:nvSpPr>
        <p:spPr>
          <a:xfrm>
            <a:off x="152400" y="152400"/>
            <a:ext cx="8818200" cy="4848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sp>
        <p:nvSpPr>
          <p:cNvPr id="94" name="Google Shape;94;p26"/>
          <p:cNvSpPr/>
          <p:nvPr/>
        </p:nvSpPr>
        <p:spPr>
          <a:xfrm>
            <a:off x="219750" y="212850"/>
            <a:ext cx="8683500" cy="4720200"/>
          </a:xfrm>
          <a:prstGeom prst="rect">
            <a:avLst/>
          </a:prstGeom>
          <a:solidFill>
            <a:srgbClr val="FFCC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sp>
        <p:nvSpPr>
          <p:cNvPr id="95" name="Google Shape;95;p26"/>
          <p:cNvSpPr txBox="1">
            <a:spLocks noGrp="1"/>
          </p:cNvSpPr>
          <p:nvPr>
            <p:ph type="subTitle" idx="1"/>
          </p:nvPr>
        </p:nvSpPr>
        <p:spPr>
          <a:xfrm>
            <a:off x="621550" y="2121825"/>
            <a:ext cx="5762400" cy="10065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434343"/>
              </a:buClr>
              <a:buSzPts val="1800"/>
              <a:buFont typeface="Arial"/>
              <a:buNone/>
              <a:defRPr sz="1800" b="0" i="0" u="none" strike="noStrike" cap="none">
                <a:solidFill>
                  <a:srgbClr val="434343"/>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96" name="Google Shape;96;p26"/>
          <p:cNvSpPr txBox="1">
            <a:spLocks noGrp="1"/>
          </p:cNvSpPr>
          <p:nvPr>
            <p:ph type="title"/>
          </p:nvPr>
        </p:nvSpPr>
        <p:spPr>
          <a:xfrm>
            <a:off x="581025" y="1418625"/>
            <a:ext cx="6451200" cy="6081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434343"/>
              </a:buClr>
              <a:buSzPts val="3400"/>
              <a:buFont typeface="Arial"/>
              <a:buNone/>
              <a:defRPr sz="3400" b="1" i="0" u="none" strike="noStrike" cap="none">
                <a:solidFill>
                  <a:srgbClr val="434343"/>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97"/>
        <p:cNvGrpSpPr/>
        <p:nvPr/>
      </p:nvGrpSpPr>
      <p:grpSpPr>
        <a:xfrm>
          <a:off x="0" y="0"/>
          <a:ext cx="0" cy="0"/>
          <a:chOff x="0" y="0"/>
          <a:chExt cx="0" cy="0"/>
        </a:xfrm>
      </p:grpSpPr>
      <p:sp>
        <p:nvSpPr>
          <p:cNvPr id="98" name="Google Shape;98;p27"/>
          <p:cNvSpPr/>
          <p:nvPr/>
        </p:nvSpPr>
        <p:spPr>
          <a:xfrm>
            <a:off x="0" y="0"/>
            <a:ext cx="9144000" cy="51435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sp>
        <p:nvSpPr>
          <p:cNvPr id="99" name="Google Shape;99;p27"/>
          <p:cNvSpPr/>
          <p:nvPr/>
        </p:nvSpPr>
        <p:spPr>
          <a:xfrm>
            <a:off x="152400" y="152400"/>
            <a:ext cx="8818200" cy="4848600"/>
          </a:xfrm>
          <a:prstGeom prst="rect">
            <a:avLst/>
          </a:prstGeom>
          <a:solidFill>
            <a:srgbClr val="FFCC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sp>
        <p:nvSpPr>
          <p:cNvPr id="100" name="Google Shape;100;p27"/>
          <p:cNvSpPr/>
          <p:nvPr/>
        </p:nvSpPr>
        <p:spPr>
          <a:xfrm>
            <a:off x="219750" y="212850"/>
            <a:ext cx="8683500" cy="4727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pic>
        <p:nvPicPr>
          <p:cNvPr id="101" name="Google Shape;101;p27" title="AppState_black_gold.png"/>
          <p:cNvPicPr preferRelativeResize="0"/>
          <p:nvPr/>
        </p:nvPicPr>
        <p:blipFill rotWithShape="1">
          <a:blip r:embed="rId2">
            <a:alphaModFix/>
          </a:blip>
          <a:srcRect/>
          <a:stretch/>
        </p:blipFill>
        <p:spPr>
          <a:xfrm>
            <a:off x="7972475" y="4702400"/>
            <a:ext cx="878237" cy="173175"/>
          </a:xfrm>
          <a:prstGeom prst="rect">
            <a:avLst/>
          </a:prstGeom>
          <a:noFill/>
          <a:ln>
            <a:noFill/>
          </a:ln>
        </p:spPr>
      </p:pic>
      <p:sp>
        <p:nvSpPr>
          <p:cNvPr id="102" name="Google Shape;102;p27"/>
          <p:cNvSpPr/>
          <p:nvPr/>
        </p:nvSpPr>
        <p:spPr>
          <a:xfrm>
            <a:off x="219750" y="212850"/>
            <a:ext cx="8681700" cy="3675600"/>
          </a:xfrm>
          <a:prstGeom prst="rect">
            <a:avLst/>
          </a:prstGeom>
          <a:solidFill>
            <a:srgbClr val="FFCC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FFFFFF"/>
              </a:solidFill>
              <a:latin typeface="Arial"/>
              <a:ea typeface="Arial"/>
              <a:cs typeface="Arial"/>
              <a:sym typeface="Arial"/>
            </a:endParaRPr>
          </a:p>
        </p:txBody>
      </p:sp>
      <p:sp>
        <p:nvSpPr>
          <p:cNvPr id="103" name="Google Shape;103;p27"/>
          <p:cNvSpPr/>
          <p:nvPr/>
        </p:nvSpPr>
        <p:spPr>
          <a:xfrm>
            <a:off x="3834114" y="2917346"/>
            <a:ext cx="1475700" cy="423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013"/>
              <a:buFont typeface="Arial"/>
              <a:buNone/>
            </a:pPr>
            <a:endParaRPr sz="1013" b="0" i="0" u="none" strike="noStrike" cap="none">
              <a:solidFill>
                <a:schemeClr val="dk1"/>
              </a:solidFill>
              <a:latin typeface="Arial"/>
              <a:ea typeface="Arial"/>
              <a:cs typeface="Arial"/>
              <a:sym typeface="Arial"/>
            </a:endParaRPr>
          </a:p>
        </p:txBody>
      </p:sp>
      <p:sp>
        <p:nvSpPr>
          <p:cNvPr id="104" name="Google Shape;104;p27"/>
          <p:cNvSpPr/>
          <p:nvPr/>
        </p:nvSpPr>
        <p:spPr>
          <a:xfrm rot="10800000">
            <a:off x="376129" y="3860891"/>
            <a:ext cx="1100400" cy="561300"/>
          </a:xfrm>
          <a:prstGeom prst="triangle">
            <a:avLst>
              <a:gd name="adj" fmla="val 50000"/>
            </a:avLst>
          </a:prstGeom>
          <a:solidFill>
            <a:srgbClr val="FFCC00"/>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013"/>
              <a:buFont typeface="Arial"/>
              <a:buNone/>
            </a:pPr>
            <a:endParaRPr sz="1013" b="0" i="0" u="none" strike="noStrike" cap="none">
              <a:solidFill>
                <a:srgbClr val="FFFFFF"/>
              </a:solidFill>
              <a:latin typeface="Arial"/>
              <a:ea typeface="Arial"/>
              <a:cs typeface="Arial"/>
              <a:sym typeface="Arial"/>
            </a:endParaRPr>
          </a:p>
        </p:txBody>
      </p:sp>
      <p:sp>
        <p:nvSpPr>
          <p:cNvPr id="105" name="Google Shape;105;p27"/>
          <p:cNvSpPr txBox="1">
            <a:spLocks noGrp="1"/>
          </p:cNvSpPr>
          <p:nvPr>
            <p:ph type="title"/>
          </p:nvPr>
        </p:nvSpPr>
        <p:spPr>
          <a:xfrm>
            <a:off x="586325" y="1113825"/>
            <a:ext cx="7971300" cy="1371300"/>
          </a:xfrm>
          <a:prstGeom prst="rect">
            <a:avLst/>
          </a:prstGeom>
          <a:noFill/>
          <a:ln>
            <a:noFill/>
          </a:ln>
        </p:spPr>
        <p:txBody>
          <a:bodyPr spcFirstLastPara="1" wrap="square" lIns="91425" tIns="91425" rIns="91425" bIns="91425" anchor="b" anchorCtr="0">
            <a:noAutofit/>
          </a:bodyPr>
          <a:lstStyle>
            <a:lvl1pPr marR="0" lvl="0" algn="ctr" rtl="0">
              <a:lnSpc>
                <a:spcPct val="100000"/>
              </a:lnSpc>
              <a:spcBef>
                <a:spcPts val="0"/>
              </a:spcBef>
              <a:spcAft>
                <a:spcPts val="0"/>
              </a:spcAft>
              <a:buClr>
                <a:srgbClr val="434343"/>
              </a:buClr>
              <a:buSzPts val="3000"/>
              <a:buFont typeface="Arial"/>
              <a:buNone/>
              <a:defRPr sz="3000" b="1" i="0" u="none" strike="noStrike" cap="none">
                <a:solidFill>
                  <a:srgbClr val="434343"/>
                </a:solidFill>
                <a:latin typeface="Arial"/>
                <a:ea typeface="Arial"/>
                <a:cs typeface="Arial"/>
                <a:sym typeface="Arial"/>
              </a:defRPr>
            </a:lvl1pPr>
            <a:lvl2pPr marR="0" lvl="1"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06" name="Google Shape;106;p27"/>
          <p:cNvSpPr txBox="1">
            <a:spLocks noGrp="1"/>
          </p:cNvSpPr>
          <p:nvPr>
            <p:ph type="title" idx="2"/>
          </p:nvPr>
        </p:nvSpPr>
        <p:spPr>
          <a:xfrm>
            <a:off x="586775" y="2178400"/>
            <a:ext cx="7971300" cy="651600"/>
          </a:xfrm>
          <a:prstGeom prst="rect">
            <a:avLst/>
          </a:prstGeom>
          <a:noFill/>
          <a:ln>
            <a:noFill/>
          </a:ln>
        </p:spPr>
        <p:txBody>
          <a:bodyPr spcFirstLastPara="1" wrap="square" lIns="91425" tIns="91425" rIns="91425" bIns="91425" anchor="b" anchorCtr="0">
            <a:noAutofit/>
          </a:bodyPr>
          <a:lstStyle>
            <a:lvl1pPr marR="0" lvl="0" algn="ctr" rtl="0">
              <a:lnSpc>
                <a:spcPct val="100000"/>
              </a:lnSpc>
              <a:spcBef>
                <a:spcPts val="0"/>
              </a:spcBef>
              <a:spcAft>
                <a:spcPts val="0"/>
              </a:spcAft>
              <a:buClr>
                <a:srgbClr val="434343"/>
              </a:buClr>
              <a:buSzPts val="2200"/>
              <a:buFont typeface="Arial"/>
              <a:buNone/>
              <a:defRPr sz="2200" b="0" i="0" u="none" strike="noStrike" cap="none">
                <a:solidFill>
                  <a:srgbClr val="434343"/>
                </a:solidFill>
                <a:latin typeface="Arial"/>
                <a:ea typeface="Arial"/>
                <a:cs typeface="Arial"/>
                <a:sym typeface="Arial"/>
              </a:defRPr>
            </a:lvl1pPr>
            <a:lvl2pPr marR="0" lvl="1"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15"/>
          <p:cNvSpPr/>
          <p:nvPr/>
        </p:nvSpPr>
        <p:spPr>
          <a:xfrm>
            <a:off x="0" y="0"/>
            <a:ext cx="9144000" cy="51435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sp>
        <p:nvSpPr>
          <p:cNvPr id="15" name="Google Shape;15;p15"/>
          <p:cNvSpPr/>
          <p:nvPr/>
        </p:nvSpPr>
        <p:spPr>
          <a:xfrm>
            <a:off x="152400" y="152400"/>
            <a:ext cx="8818200" cy="4848600"/>
          </a:xfrm>
          <a:prstGeom prst="rect">
            <a:avLst/>
          </a:prstGeom>
          <a:solidFill>
            <a:srgbClr val="FFCC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sp>
        <p:nvSpPr>
          <p:cNvPr id="16" name="Google Shape;16;p15"/>
          <p:cNvSpPr/>
          <p:nvPr/>
        </p:nvSpPr>
        <p:spPr>
          <a:xfrm>
            <a:off x="219750" y="212850"/>
            <a:ext cx="8683500" cy="4727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sp>
        <p:nvSpPr>
          <p:cNvPr id="17" name="Google Shape;17;p15"/>
          <p:cNvSpPr txBox="1">
            <a:spLocks noGrp="1"/>
          </p:cNvSpPr>
          <p:nvPr>
            <p:ph type="title"/>
          </p:nvPr>
        </p:nvSpPr>
        <p:spPr>
          <a:xfrm>
            <a:off x="337775" y="0"/>
            <a:ext cx="7971300" cy="10047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434343"/>
              </a:buClr>
              <a:buSzPts val="2800"/>
              <a:buFont typeface="Arial"/>
              <a:buNone/>
              <a:defRPr sz="2800" b="1" i="0" u="none" strike="noStrike" cap="none">
                <a:solidFill>
                  <a:srgbClr val="434343"/>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8" name="Google Shape;18;p15"/>
          <p:cNvSpPr txBox="1"/>
          <p:nvPr/>
        </p:nvSpPr>
        <p:spPr>
          <a:xfrm>
            <a:off x="2060762" y="4666412"/>
            <a:ext cx="5022600" cy="2739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 name="Google Shape;19;p15"/>
          <p:cNvSpPr txBox="1">
            <a:spLocks noGrp="1"/>
          </p:cNvSpPr>
          <p:nvPr>
            <p:ph type="subTitle" idx="1"/>
          </p:nvPr>
        </p:nvSpPr>
        <p:spPr>
          <a:xfrm>
            <a:off x="337775" y="1065150"/>
            <a:ext cx="8351400" cy="31638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434343"/>
              </a:buClr>
              <a:buSzPts val="1800"/>
              <a:buFont typeface="Arial"/>
              <a:buNone/>
              <a:defRPr sz="1800" b="0" i="0" u="none" strike="noStrike" cap="none">
                <a:solidFill>
                  <a:srgbClr val="434343"/>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pic>
        <p:nvPicPr>
          <p:cNvPr id="20" name="Google Shape;20;p15" title="AppState_black_gold.png"/>
          <p:cNvPicPr preferRelativeResize="0"/>
          <p:nvPr/>
        </p:nvPicPr>
        <p:blipFill rotWithShape="1">
          <a:blip r:embed="rId2">
            <a:alphaModFix/>
          </a:blip>
          <a:srcRect/>
          <a:stretch/>
        </p:blipFill>
        <p:spPr>
          <a:xfrm>
            <a:off x="7972475" y="4702400"/>
            <a:ext cx="878237" cy="17317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1"/>
        <p:cNvGrpSpPr/>
        <p:nvPr/>
      </p:nvGrpSpPr>
      <p:grpSpPr>
        <a:xfrm>
          <a:off x="0" y="0"/>
          <a:ext cx="0" cy="0"/>
          <a:chOff x="0" y="0"/>
          <a:chExt cx="0" cy="0"/>
        </a:xfrm>
      </p:grpSpPr>
      <p:sp>
        <p:nvSpPr>
          <p:cNvPr id="22" name="Google Shape;22;p16"/>
          <p:cNvSpPr/>
          <p:nvPr/>
        </p:nvSpPr>
        <p:spPr>
          <a:xfrm>
            <a:off x="0" y="0"/>
            <a:ext cx="9144000" cy="51435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sp>
        <p:nvSpPr>
          <p:cNvPr id="23" name="Google Shape;23;p16"/>
          <p:cNvSpPr/>
          <p:nvPr/>
        </p:nvSpPr>
        <p:spPr>
          <a:xfrm>
            <a:off x="152400" y="152400"/>
            <a:ext cx="8818200" cy="4848600"/>
          </a:xfrm>
          <a:prstGeom prst="rect">
            <a:avLst/>
          </a:prstGeom>
          <a:solidFill>
            <a:srgbClr val="FFCC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sp>
        <p:nvSpPr>
          <p:cNvPr id="24" name="Google Shape;24;p16"/>
          <p:cNvSpPr/>
          <p:nvPr/>
        </p:nvSpPr>
        <p:spPr>
          <a:xfrm>
            <a:off x="219750" y="212850"/>
            <a:ext cx="8683500" cy="4727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pic>
        <p:nvPicPr>
          <p:cNvPr id="25" name="Google Shape;25;p16" title="AppState_black_gold.png"/>
          <p:cNvPicPr preferRelativeResize="0"/>
          <p:nvPr/>
        </p:nvPicPr>
        <p:blipFill rotWithShape="1">
          <a:blip r:embed="rId2">
            <a:alphaModFix/>
          </a:blip>
          <a:srcRect/>
          <a:stretch/>
        </p:blipFill>
        <p:spPr>
          <a:xfrm>
            <a:off x="7972475" y="4702400"/>
            <a:ext cx="878237" cy="173175"/>
          </a:xfrm>
          <a:prstGeom prst="rect">
            <a:avLst/>
          </a:prstGeom>
          <a:noFill/>
          <a:ln>
            <a:noFill/>
          </a:ln>
        </p:spPr>
      </p:pic>
      <p:sp>
        <p:nvSpPr>
          <p:cNvPr id="26" name="Google Shape;26;p16"/>
          <p:cNvSpPr txBox="1">
            <a:spLocks noGrp="1"/>
          </p:cNvSpPr>
          <p:nvPr>
            <p:ph type="title"/>
          </p:nvPr>
        </p:nvSpPr>
        <p:spPr>
          <a:xfrm>
            <a:off x="337775" y="0"/>
            <a:ext cx="7971300" cy="10047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434343"/>
              </a:buClr>
              <a:buSzPts val="2800"/>
              <a:buFont typeface="Arial"/>
              <a:buNone/>
              <a:defRPr sz="2800" b="1" i="0" u="none" strike="noStrike" cap="none">
                <a:solidFill>
                  <a:srgbClr val="434343"/>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27"/>
        <p:cNvGrpSpPr/>
        <p:nvPr/>
      </p:nvGrpSpPr>
      <p:grpSpPr>
        <a:xfrm>
          <a:off x="0" y="0"/>
          <a:ext cx="0" cy="0"/>
          <a:chOff x="0" y="0"/>
          <a:chExt cx="0" cy="0"/>
        </a:xfrm>
      </p:grpSpPr>
      <p:sp>
        <p:nvSpPr>
          <p:cNvPr id="28" name="Google Shape;28;p17"/>
          <p:cNvSpPr/>
          <p:nvPr/>
        </p:nvSpPr>
        <p:spPr>
          <a:xfrm>
            <a:off x="0" y="0"/>
            <a:ext cx="9144000" cy="51435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sp>
        <p:nvSpPr>
          <p:cNvPr id="29" name="Google Shape;29;p17"/>
          <p:cNvSpPr/>
          <p:nvPr/>
        </p:nvSpPr>
        <p:spPr>
          <a:xfrm>
            <a:off x="152400" y="152400"/>
            <a:ext cx="8818200" cy="4848600"/>
          </a:xfrm>
          <a:prstGeom prst="rect">
            <a:avLst/>
          </a:prstGeom>
          <a:solidFill>
            <a:srgbClr val="FFCC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sp>
        <p:nvSpPr>
          <p:cNvPr id="30" name="Google Shape;30;p17"/>
          <p:cNvSpPr/>
          <p:nvPr/>
        </p:nvSpPr>
        <p:spPr>
          <a:xfrm>
            <a:off x="219750" y="212850"/>
            <a:ext cx="8683500" cy="4727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pic>
        <p:nvPicPr>
          <p:cNvPr id="31" name="Google Shape;31;p17" title="AppState_black_gold.png"/>
          <p:cNvPicPr preferRelativeResize="0"/>
          <p:nvPr/>
        </p:nvPicPr>
        <p:blipFill rotWithShape="1">
          <a:blip r:embed="rId2">
            <a:alphaModFix/>
          </a:blip>
          <a:srcRect/>
          <a:stretch/>
        </p:blipFill>
        <p:spPr>
          <a:xfrm>
            <a:off x="7972475" y="4702400"/>
            <a:ext cx="878237" cy="173175"/>
          </a:xfrm>
          <a:prstGeom prst="rect">
            <a:avLst/>
          </a:prstGeom>
          <a:noFill/>
          <a:ln>
            <a:noFill/>
          </a:ln>
        </p:spPr>
      </p:pic>
      <p:sp>
        <p:nvSpPr>
          <p:cNvPr id="32" name="Google Shape;32;p17"/>
          <p:cNvSpPr txBox="1"/>
          <p:nvPr/>
        </p:nvSpPr>
        <p:spPr>
          <a:xfrm>
            <a:off x="2060762" y="4666412"/>
            <a:ext cx="5022600" cy="2739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 name="Google Shape;33;p17"/>
          <p:cNvSpPr>
            <a:spLocks noGrp="1"/>
          </p:cNvSpPr>
          <p:nvPr>
            <p:ph type="pic" idx="2"/>
          </p:nvPr>
        </p:nvSpPr>
        <p:spPr>
          <a:xfrm>
            <a:off x="5487761" y="1515275"/>
            <a:ext cx="3202200" cy="2920800"/>
          </a:xfrm>
          <a:prstGeom prst="rect">
            <a:avLst/>
          </a:prstGeom>
          <a:noFill/>
          <a:ln w="9525" cap="flat" cmpd="sng">
            <a:solidFill>
              <a:srgbClr val="FFCC00"/>
            </a:solidFill>
            <a:prstDash val="solid"/>
            <a:round/>
            <a:headEnd type="none" w="sm" len="sm"/>
            <a:tailEnd type="none" w="sm" len="sm"/>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ig number 1">
  <p:cSld name="BIG_NUMBER_1">
    <p:spTree>
      <p:nvGrpSpPr>
        <p:cNvPr id="1" name="Shape 34"/>
        <p:cNvGrpSpPr/>
        <p:nvPr/>
      </p:nvGrpSpPr>
      <p:grpSpPr>
        <a:xfrm>
          <a:off x="0" y="0"/>
          <a:ext cx="0" cy="0"/>
          <a:chOff x="0" y="0"/>
          <a:chExt cx="0" cy="0"/>
        </a:xfrm>
      </p:grpSpPr>
      <p:sp>
        <p:nvSpPr>
          <p:cNvPr id="35" name="Google Shape;35;p18"/>
          <p:cNvSpPr/>
          <p:nvPr/>
        </p:nvSpPr>
        <p:spPr>
          <a:xfrm>
            <a:off x="0" y="0"/>
            <a:ext cx="9144000" cy="51435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sp>
        <p:nvSpPr>
          <p:cNvPr id="36" name="Google Shape;36;p18"/>
          <p:cNvSpPr/>
          <p:nvPr/>
        </p:nvSpPr>
        <p:spPr>
          <a:xfrm>
            <a:off x="152400" y="152400"/>
            <a:ext cx="8818200" cy="4848600"/>
          </a:xfrm>
          <a:prstGeom prst="rect">
            <a:avLst/>
          </a:prstGeom>
          <a:solidFill>
            <a:srgbClr val="FFCC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sp>
        <p:nvSpPr>
          <p:cNvPr id="37" name="Google Shape;37;p18"/>
          <p:cNvSpPr/>
          <p:nvPr/>
        </p:nvSpPr>
        <p:spPr>
          <a:xfrm>
            <a:off x="219750" y="212850"/>
            <a:ext cx="8683500" cy="4727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pic>
        <p:nvPicPr>
          <p:cNvPr id="38" name="Google Shape;38;p18" title="AppState_black_gold.png"/>
          <p:cNvPicPr preferRelativeResize="0"/>
          <p:nvPr/>
        </p:nvPicPr>
        <p:blipFill rotWithShape="1">
          <a:blip r:embed="rId2">
            <a:alphaModFix/>
          </a:blip>
          <a:srcRect/>
          <a:stretch/>
        </p:blipFill>
        <p:spPr>
          <a:xfrm>
            <a:off x="7972475" y="4702400"/>
            <a:ext cx="878237" cy="173175"/>
          </a:xfrm>
          <a:prstGeom prst="rect">
            <a:avLst/>
          </a:prstGeom>
          <a:noFill/>
          <a:ln>
            <a:noFill/>
          </a:ln>
        </p:spPr>
      </p:pic>
      <p:sp>
        <p:nvSpPr>
          <p:cNvPr id="39" name="Google Shape;39;p18"/>
          <p:cNvSpPr>
            <a:spLocks noGrp="1"/>
          </p:cNvSpPr>
          <p:nvPr>
            <p:ph type="pic" idx="2"/>
          </p:nvPr>
        </p:nvSpPr>
        <p:spPr>
          <a:xfrm>
            <a:off x="434761" y="1515275"/>
            <a:ext cx="3202200" cy="2920800"/>
          </a:xfrm>
          <a:prstGeom prst="rect">
            <a:avLst/>
          </a:prstGeom>
          <a:noFill/>
          <a:ln w="9525" cap="flat" cmpd="sng">
            <a:solidFill>
              <a:srgbClr val="FFCC00"/>
            </a:solidFill>
            <a:prstDash val="solid"/>
            <a:round/>
            <a:headEnd type="none" w="sm" len="sm"/>
            <a:tailEnd type="none" w="sm" len="sm"/>
          </a:ln>
        </p:spPr>
      </p:sp>
      <p:sp>
        <p:nvSpPr>
          <p:cNvPr id="40" name="Google Shape;40;p18"/>
          <p:cNvSpPr txBox="1">
            <a:spLocks noGrp="1"/>
          </p:cNvSpPr>
          <p:nvPr>
            <p:ph type="title"/>
          </p:nvPr>
        </p:nvSpPr>
        <p:spPr>
          <a:xfrm>
            <a:off x="337775" y="0"/>
            <a:ext cx="7971300" cy="10047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434343"/>
              </a:buClr>
              <a:buSzPts val="2800"/>
              <a:buFont typeface="Arial"/>
              <a:buNone/>
              <a:defRPr sz="2800" b="1" i="0" u="none" strike="noStrike" cap="none">
                <a:solidFill>
                  <a:srgbClr val="434343"/>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1"/>
        <p:cNvGrpSpPr/>
        <p:nvPr/>
      </p:nvGrpSpPr>
      <p:grpSpPr>
        <a:xfrm>
          <a:off x="0" y="0"/>
          <a:ext cx="0" cy="0"/>
          <a:chOff x="0" y="0"/>
          <a:chExt cx="0" cy="0"/>
        </a:xfrm>
      </p:grpSpPr>
      <p:sp>
        <p:nvSpPr>
          <p:cNvPr id="42" name="Google Shape;42;p19"/>
          <p:cNvSpPr/>
          <p:nvPr/>
        </p:nvSpPr>
        <p:spPr>
          <a:xfrm>
            <a:off x="0" y="0"/>
            <a:ext cx="9144000" cy="51435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sp>
        <p:nvSpPr>
          <p:cNvPr id="43" name="Google Shape;43;p19"/>
          <p:cNvSpPr/>
          <p:nvPr/>
        </p:nvSpPr>
        <p:spPr>
          <a:xfrm>
            <a:off x="152400" y="152400"/>
            <a:ext cx="8818200" cy="4848600"/>
          </a:xfrm>
          <a:prstGeom prst="rect">
            <a:avLst/>
          </a:prstGeom>
          <a:solidFill>
            <a:srgbClr val="FFCC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sp>
        <p:nvSpPr>
          <p:cNvPr id="44" name="Google Shape;44;p19"/>
          <p:cNvSpPr/>
          <p:nvPr/>
        </p:nvSpPr>
        <p:spPr>
          <a:xfrm>
            <a:off x="219750" y="212850"/>
            <a:ext cx="8683500" cy="4727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pic>
        <p:nvPicPr>
          <p:cNvPr id="45" name="Google Shape;45;p19" title="AppState_black_gold.png"/>
          <p:cNvPicPr preferRelativeResize="0"/>
          <p:nvPr/>
        </p:nvPicPr>
        <p:blipFill rotWithShape="1">
          <a:blip r:embed="rId2">
            <a:alphaModFix/>
          </a:blip>
          <a:srcRect/>
          <a:stretch/>
        </p:blipFill>
        <p:spPr>
          <a:xfrm>
            <a:off x="7972475" y="4702400"/>
            <a:ext cx="878237" cy="173175"/>
          </a:xfrm>
          <a:prstGeom prst="rect">
            <a:avLst/>
          </a:prstGeom>
          <a:noFill/>
          <a:ln>
            <a:noFill/>
          </a:ln>
        </p:spPr>
      </p:pic>
      <p:sp>
        <p:nvSpPr>
          <p:cNvPr id="46" name="Google Shape;46;p19"/>
          <p:cNvSpPr>
            <a:spLocks noGrp="1"/>
          </p:cNvSpPr>
          <p:nvPr>
            <p:ph type="pic" idx="2"/>
          </p:nvPr>
        </p:nvSpPr>
        <p:spPr>
          <a:xfrm>
            <a:off x="421188" y="1436725"/>
            <a:ext cx="2443800" cy="2229000"/>
          </a:xfrm>
          <a:prstGeom prst="rect">
            <a:avLst/>
          </a:prstGeom>
          <a:noFill/>
          <a:ln w="9525" cap="flat" cmpd="sng">
            <a:solidFill>
              <a:srgbClr val="FFCC00"/>
            </a:solidFill>
            <a:prstDash val="solid"/>
            <a:round/>
            <a:headEnd type="none" w="sm" len="sm"/>
            <a:tailEnd type="none" w="sm" len="sm"/>
          </a:ln>
        </p:spPr>
      </p:sp>
      <p:sp>
        <p:nvSpPr>
          <p:cNvPr id="47" name="Google Shape;47;p19"/>
          <p:cNvSpPr>
            <a:spLocks noGrp="1"/>
          </p:cNvSpPr>
          <p:nvPr>
            <p:ph type="pic" idx="3"/>
          </p:nvPr>
        </p:nvSpPr>
        <p:spPr>
          <a:xfrm>
            <a:off x="3350525" y="1436725"/>
            <a:ext cx="2443800" cy="2229000"/>
          </a:xfrm>
          <a:prstGeom prst="rect">
            <a:avLst/>
          </a:prstGeom>
          <a:noFill/>
          <a:ln w="9525" cap="flat" cmpd="sng">
            <a:solidFill>
              <a:srgbClr val="FFCC00"/>
            </a:solidFill>
            <a:prstDash val="solid"/>
            <a:round/>
            <a:headEnd type="none" w="sm" len="sm"/>
            <a:tailEnd type="none" w="sm" len="sm"/>
          </a:ln>
        </p:spPr>
      </p:sp>
      <p:sp>
        <p:nvSpPr>
          <p:cNvPr id="48" name="Google Shape;48;p19"/>
          <p:cNvSpPr>
            <a:spLocks noGrp="1"/>
          </p:cNvSpPr>
          <p:nvPr>
            <p:ph type="pic" idx="4"/>
          </p:nvPr>
        </p:nvSpPr>
        <p:spPr>
          <a:xfrm>
            <a:off x="6279863" y="1436725"/>
            <a:ext cx="2443800" cy="2229000"/>
          </a:xfrm>
          <a:prstGeom prst="rect">
            <a:avLst/>
          </a:prstGeom>
          <a:noFill/>
          <a:ln w="9525" cap="flat" cmpd="sng">
            <a:solidFill>
              <a:srgbClr val="FFCC00"/>
            </a:solidFill>
            <a:prstDash val="solid"/>
            <a:round/>
            <a:headEnd type="none" w="sm" len="sm"/>
            <a:tailEnd type="none" w="sm" len="sm"/>
          </a:ln>
        </p:spPr>
      </p:sp>
      <p:sp>
        <p:nvSpPr>
          <p:cNvPr id="49" name="Google Shape;49;p19"/>
          <p:cNvSpPr txBox="1">
            <a:spLocks noGrp="1"/>
          </p:cNvSpPr>
          <p:nvPr>
            <p:ph type="title"/>
          </p:nvPr>
        </p:nvSpPr>
        <p:spPr>
          <a:xfrm>
            <a:off x="337775" y="0"/>
            <a:ext cx="7971300" cy="10047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434343"/>
              </a:buClr>
              <a:buSzPts val="2800"/>
              <a:buFont typeface="Arial"/>
              <a:buNone/>
              <a:defRPr sz="2800" b="1" i="0" u="none" strike="noStrike" cap="none">
                <a:solidFill>
                  <a:srgbClr val="434343"/>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0"/>
        <p:cNvGrpSpPr/>
        <p:nvPr/>
      </p:nvGrpSpPr>
      <p:grpSpPr>
        <a:xfrm>
          <a:off x="0" y="0"/>
          <a:ext cx="0" cy="0"/>
          <a:chOff x="0" y="0"/>
          <a:chExt cx="0" cy="0"/>
        </a:xfrm>
      </p:grpSpPr>
      <p:sp>
        <p:nvSpPr>
          <p:cNvPr id="51" name="Google Shape;51;p20"/>
          <p:cNvSpPr/>
          <p:nvPr/>
        </p:nvSpPr>
        <p:spPr>
          <a:xfrm>
            <a:off x="0" y="0"/>
            <a:ext cx="9144000" cy="51435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sp>
        <p:nvSpPr>
          <p:cNvPr id="52" name="Google Shape;52;p20"/>
          <p:cNvSpPr/>
          <p:nvPr/>
        </p:nvSpPr>
        <p:spPr>
          <a:xfrm>
            <a:off x="152400" y="152400"/>
            <a:ext cx="8818200" cy="4848600"/>
          </a:xfrm>
          <a:prstGeom prst="rect">
            <a:avLst/>
          </a:prstGeom>
          <a:solidFill>
            <a:srgbClr val="FFCC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sp>
        <p:nvSpPr>
          <p:cNvPr id="53" name="Google Shape;53;p20"/>
          <p:cNvSpPr/>
          <p:nvPr/>
        </p:nvSpPr>
        <p:spPr>
          <a:xfrm>
            <a:off x="219750" y="212850"/>
            <a:ext cx="8683500" cy="4727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pic>
        <p:nvPicPr>
          <p:cNvPr id="54" name="Google Shape;54;p20" title="AppState_black_gold.png"/>
          <p:cNvPicPr preferRelativeResize="0"/>
          <p:nvPr/>
        </p:nvPicPr>
        <p:blipFill rotWithShape="1">
          <a:blip r:embed="rId2">
            <a:alphaModFix/>
          </a:blip>
          <a:srcRect/>
          <a:stretch/>
        </p:blipFill>
        <p:spPr>
          <a:xfrm>
            <a:off x="7972475" y="4702400"/>
            <a:ext cx="878237" cy="173175"/>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1">
  <p:cSld name="SECTION_TITLE_AND_DESCRIPTION_1">
    <p:spTree>
      <p:nvGrpSpPr>
        <p:cNvPr id="1" name="Shape 55"/>
        <p:cNvGrpSpPr/>
        <p:nvPr/>
      </p:nvGrpSpPr>
      <p:grpSpPr>
        <a:xfrm>
          <a:off x="0" y="0"/>
          <a:ext cx="0" cy="0"/>
          <a:chOff x="0" y="0"/>
          <a:chExt cx="0" cy="0"/>
        </a:xfrm>
      </p:grpSpPr>
      <p:sp>
        <p:nvSpPr>
          <p:cNvPr id="56" name="Google Shape;56;p21"/>
          <p:cNvSpPr/>
          <p:nvPr/>
        </p:nvSpPr>
        <p:spPr>
          <a:xfrm>
            <a:off x="0" y="0"/>
            <a:ext cx="9144000" cy="51435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sp>
        <p:nvSpPr>
          <p:cNvPr id="57" name="Google Shape;57;p21"/>
          <p:cNvSpPr/>
          <p:nvPr/>
        </p:nvSpPr>
        <p:spPr>
          <a:xfrm>
            <a:off x="152400" y="152400"/>
            <a:ext cx="8818200" cy="4848600"/>
          </a:xfrm>
          <a:prstGeom prst="rect">
            <a:avLst/>
          </a:prstGeom>
          <a:solidFill>
            <a:srgbClr val="FFCC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sp>
        <p:nvSpPr>
          <p:cNvPr id="58" name="Google Shape;58;p21"/>
          <p:cNvSpPr/>
          <p:nvPr/>
        </p:nvSpPr>
        <p:spPr>
          <a:xfrm>
            <a:off x="219750" y="212850"/>
            <a:ext cx="8683500" cy="4727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pic>
        <p:nvPicPr>
          <p:cNvPr id="59" name="Google Shape;59;p21" title="AppState_black_gold.png"/>
          <p:cNvPicPr preferRelativeResize="0"/>
          <p:nvPr/>
        </p:nvPicPr>
        <p:blipFill rotWithShape="1">
          <a:blip r:embed="rId2">
            <a:alphaModFix/>
          </a:blip>
          <a:srcRect/>
          <a:stretch/>
        </p:blipFill>
        <p:spPr>
          <a:xfrm>
            <a:off x="7972475" y="4702400"/>
            <a:ext cx="878237" cy="173175"/>
          </a:xfrm>
          <a:prstGeom prst="rect">
            <a:avLst/>
          </a:prstGeom>
          <a:noFill/>
          <a:ln>
            <a:noFill/>
          </a:ln>
        </p:spPr>
      </p:pic>
      <p:sp>
        <p:nvSpPr>
          <p:cNvPr id="60" name="Google Shape;60;p21"/>
          <p:cNvSpPr>
            <a:spLocks noGrp="1"/>
          </p:cNvSpPr>
          <p:nvPr>
            <p:ph type="pic" idx="2"/>
          </p:nvPr>
        </p:nvSpPr>
        <p:spPr>
          <a:xfrm>
            <a:off x="1339888" y="1436725"/>
            <a:ext cx="2443800" cy="2229000"/>
          </a:xfrm>
          <a:prstGeom prst="rect">
            <a:avLst/>
          </a:prstGeom>
          <a:noFill/>
          <a:ln>
            <a:noFill/>
          </a:ln>
        </p:spPr>
      </p:sp>
      <p:sp>
        <p:nvSpPr>
          <p:cNvPr id="61" name="Google Shape;61;p21"/>
          <p:cNvSpPr>
            <a:spLocks noGrp="1"/>
          </p:cNvSpPr>
          <p:nvPr>
            <p:ph type="pic" idx="3"/>
          </p:nvPr>
        </p:nvSpPr>
        <p:spPr>
          <a:xfrm>
            <a:off x="5239538" y="1436725"/>
            <a:ext cx="2443800" cy="2229000"/>
          </a:xfrm>
          <a:prstGeom prst="rect">
            <a:avLst/>
          </a:prstGeom>
          <a:noFill/>
          <a:ln>
            <a:noFill/>
          </a:ln>
        </p:spPr>
      </p:sp>
      <p:sp>
        <p:nvSpPr>
          <p:cNvPr id="62" name="Google Shape;62;p21"/>
          <p:cNvSpPr txBox="1">
            <a:spLocks noGrp="1"/>
          </p:cNvSpPr>
          <p:nvPr>
            <p:ph type="title"/>
          </p:nvPr>
        </p:nvSpPr>
        <p:spPr>
          <a:xfrm>
            <a:off x="337775" y="0"/>
            <a:ext cx="7971300" cy="10047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434343"/>
              </a:buClr>
              <a:buSzPts val="2800"/>
              <a:buFont typeface="Arial"/>
              <a:buNone/>
              <a:defRPr sz="2800" b="1" i="0" u="none" strike="noStrike" cap="none">
                <a:solidFill>
                  <a:srgbClr val="434343"/>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63"/>
        <p:cNvGrpSpPr/>
        <p:nvPr/>
      </p:nvGrpSpPr>
      <p:grpSpPr>
        <a:xfrm>
          <a:off x="0" y="0"/>
          <a:ext cx="0" cy="0"/>
          <a:chOff x="0" y="0"/>
          <a:chExt cx="0" cy="0"/>
        </a:xfrm>
      </p:grpSpPr>
      <p:sp>
        <p:nvSpPr>
          <p:cNvPr id="64" name="Google Shape;64;p22"/>
          <p:cNvSpPr/>
          <p:nvPr/>
        </p:nvSpPr>
        <p:spPr>
          <a:xfrm>
            <a:off x="0" y="0"/>
            <a:ext cx="9144000" cy="51435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sp>
        <p:nvSpPr>
          <p:cNvPr id="65" name="Google Shape;65;p22"/>
          <p:cNvSpPr/>
          <p:nvPr/>
        </p:nvSpPr>
        <p:spPr>
          <a:xfrm>
            <a:off x="152400" y="152400"/>
            <a:ext cx="8818200" cy="4848600"/>
          </a:xfrm>
          <a:prstGeom prst="rect">
            <a:avLst/>
          </a:prstGeom>
          <a:solidFill>
            <a:srgbClr val="FFCC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sp>
        <p:nvSpPr>
          <p:cNvPr id="66" name="Google Shape;66;p22"/>
          <p:cNvSpPr/>
          <p:nvPr/>
        </p:nvSpPr>
        <p:spPr>
          <a:xfrm>
            <a:off x="219750" y="212850"/>
            <a:ext cx="8683500" cy="4727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pic>
        <p:nvPicPr>
          <p:cNvPr id="67" name="Google Shape;67;p22" title="AppState_black_gold.png"/>
          <p:cNvPicPr preferRelativeResize="0"/>
          <p:nvPr/>
        </p:nvPicPr>
        <p:blipFill rotWithShape="1">
          <a:blip r:embed="rId2">
            <a:alphaModFix/>
          </a:blip>
          <a:srcRect/>
          <a:stretch/>
        </p:blipFill>
        <p:spPr>
          <a:xfrm>
            <a:off x="7972475" y="4702400"/>
            <a:ext cx="878237" cy="173175"/>
          </a:xfrm>
          <a:prstGeom prst="rect">
            <a:avLst/>
          </a:prstGeom>
          <a:noFill/>
          <a:ln>
            <a:noFill/>
          </a:ln>
        </p:spPr>
      </p:pic>
      <p:sp>
        <p:nvSpPr>
          <p:cNvPr id="68" name="Google Shape;68;p22"/>
          <p:cNvSpPr/>
          <p:nvPr/>
        </p:nvSpPr>
        <p:spPr>
          <a:xfrm>
            <a:off x="200950" y="200775"/>
            <a:ext cx="8700600" cy="3687900"/>
          </a:xfrm>
          <a:prstGeom prst="rect">
            <a:avLst/>
          </a:prstGeom>
          <a:solidFill>
            <a:srgbClr val="FFCC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FFFFFF"/>
              </a:solidFill>
              <a:latin typeface="Arial"/>
              <a:ea typeface="Arial"/>
              <a:cs typeface="Arial"/>
              <a:sym typeface="Arial"/>
            </a:endParaRPr>
          </a:p>
        </p:txBody>
      </p:sp>
      <p:sp>
        <p:nvSpPr>
          <p:cNvPr id="69" name="Google Shape;69;p22"/>
          <p:cNvSpPr/>
          <p:nvPr/>
        </p:nvSpPr>
        <p:spPr>
          <a:xfrm rot="10800000">
            <a:off x="376129" y="3860891"/>
            <a:ext cx="1100400" cy="561300"/>
          </a:xfrm>
          <a:prstGeom prst="triangle">
            <a:avLst>
              <a:gd name="adj" fmla="val 50000"/>
            </a:avLst>
          </a:prstGeom>
          <a:solidFill>
            <a:srgbClr val="FFCC00"/>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013"/>
              <a:buFont typeface="Arial"/>
              <a:buNone/>
            </a:pPr>
            <a:endParaRPr sz="1013" b="0" i="0" u="none" strike="noStrike" cap="none">
              <a:solidFill>
                <a:srgbClr val="FFFFFF"/>
              </a:solidFill>
              <a:latin typeface="Arial"/>
              <a:ea typeface="Arial"/>
              <a:cs typeface="Arial"/>
              <a:sym typeface="Arial"/>
            </a:endParaRPr>
          </a:p>
        </p:txBody>
      </p:sp>
      <p:sp>
        <p:nvSpPr>
          <p:cNvPr id="70" name="Google Shape;70;p22"/>
          <p:cNvSpPr txBox="1">
            <a:spLocks noGrp="1"/>
          </p:cNvSpPr>
          <p:nvPr>
            <p:ph type="title"/>
          </p:nvPr>
        </p:nvSpPr>
        <p:spPr>
          <a:xfrm>
            <a:off x="586325" y="1471850"/>
            <a:ext cx="7971300" cy="1371300"/>
          </a:xfrm>
          <a:prstGeom prst="rect">
            <a:avLst/>
          </a:prstGeom>
          <a:noFill/>
          <a:ln>
            <a:noFill/>
          </a:ln>
        </p:spPr>
        <p:txBody>
          <a:bodyPr spcFirstLastPara="1" wrap="square" lIns="91425" tIns="91425" rIns="91425" bIns="91425" anchor="b" anchorCtr="0">
            <a:noAutofit/>
          </a:bodyPr>
          <a:lstStyle>
            <a:lvl1pPr marR="0" lvl="0" algn="ctr" rtl="0">
              <a:lnSpc>
                <a:spcPct val="100000"/>
              </a:lnSpc>
              <a:spcBef>
                <a:spcPts val="0"/>
              </a:spcBef>
              <a:spcAft>
                <a:spcPts val="0"/>
              </a:spcAft>
              <a:buClr>
                <a:srgbClr val="434343"/>
              </a:buClr>
              <a:buSzPts val="3000"/>
              <a:buFont typeface="Arial"/>
              <a:buNone/>
              <a:defRPr sz="3000" b="1" i="0" u="none" strike="noStrike" cap="none">
                <a:solidFill>
                  <a:srgbClr val="434343"/>
                </a:solidFill>
                <a:latin typeface="Arial"/>
                <a:ea typeface="Arial"/>
                <a:cs typeface="Arial"/>
                <a:sym typeface="Arial"/>
              </a:defRPr>
            </a:lvl1pPr>
            <a:lvl2pPr marR="0" lvl="1"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71" name="Google Shape;71;p22"/>
          <p:cNvSpPr/>
          <p:nvPr/>
        </p:nvSpPr>
        <p:spPr>
          <a:xfrm>
            <a:off x="3834114" y="2917346"/>
            <a:ext cx="1475700" cy="423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013"/>
              <a:buFont typeface="Arial"/>
              <a:buNone/>
            </a:pPr>
            <a:endParaRPr sz="1013" b="0" i="0" u="none" strike="noStrike" cap="none">
              <a:solidFill>
                <a:schemeClr val="dk1"/>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image" Target="../media/image11.png"/><Relationship Id="rId5" Type="http://schemas.openxmlformats.org/officeDocument/2006/relationships/hyperlink" Target="mailto:irap@appstate.edu" TargetMode="External"/><Relationship Id="rId4" Type="http://schemas.openxmlformats.org/officeDocument/2006/relationships/hyperlink" Target="https://cetlss.appstate.edu/contact-us"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hyperlink" Target="https://www.northcarolina.edu/apps/policy/doc.php?id=3559"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https://www.northcarolina.edu/apps/policy/doc.php?id=3559#_ftn3" TargetMode="External"/><Relationship Id="rId4" Type="http://schemas.openxmlformats.org/officeDocument/2006/relationships/hyperlink" Target="https://www.northcarolina.edu/apps/policy/doc.php?id=3559#_ftn2"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1"/>
          <p:cNvSpPr txBox="1">
            <a:spLocks noGrp="1"/>
          </p:cNvSpPr>
          <p:nvPr>
            <p:ph type="title"/>
          </p:nvPr>
        </p:nvSpPr>
        <p:spPr>
          <a:xfrm>
            <a:off x="1062050" y="1418625"/>
            <a:ext cx="6451200" cy="6081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400"/>
              <a:buNone/>
            </a:pPr>
            <a:r>
              <a:rPr lang="en"/>
              <a:t>Faculty Syllabus Training</a:t>
            </a:r>
            <a:endParaRPr/>
          </a:p>
        </p:txBody>
      </p:sp>
      <p:sp>
        <p:nvSpPr>
          <p:cNvPr id="112" name="Google Shape;112;p1"/>
          <p:cNvSpPr txBox="1">
            <a:spLocks noGrp="1"/>
          </p:cNvSpPr>
          <p:nvPr>
            <p:ph type="subTitle" idx="1"/>
          </p:nvPr>
        </p:nvSpPr>
        <p:spPr>
          <a:xfrm>
            <a:off x="1406450" y="2109500"/>
            <a:ext cx="5762400" cy="1006500"/>
          </a:xfrm>
          <a:prstGeom prst="rect">
            <a:avLst/>
          </a:prstGeom>
          <a:noFill/>
          <a:ln>
            <a:noFill/>
          </a:ln>
        </p:spPr>
        <p:txBody>
          <a:bodyPr spcFirstLastPara="1" wrap="square" lIns="91425" tIns="91425" rIns="91425" bIns="91425" anchor="ctr" anchorCtr="0">
            <a:noAutofit/>
          </a:bodyPr>
          <a:lstStyle/>
          <a:p>
            <a:pPr marL="0" lvl="0" indent="0" algn="ctr" rtl="0">
              <a:lnSpc>
                <a:spcPct val="90000"/>
              </a:lnSpc>
              <a:spcBef>
                <a:spcPts val="0"/>
              </a:spcBef>
              <a:spcAft>
                <a:spcPts val="0"/>
              </a:spcAft>
              <a:buClr>
                <a:schemeClr val="lt1"/>
              </a:buClr>
              <a:buSzPts val="1800"/>
              <a:buFont typeface="Arial"/>
              <a:buNone/>
            </a:pPr>
            <a:r>
              <a:rPr lang="en"/>
              <a:t>Regulation on Publication of Academic Calendars, Grading Policies, and Related Materials</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4" name="Google Shape;184;g3da8cba4359_0_1"/>
          <p:cNvSpPr txBox="1">
            <a:spLocks noGrp="1"/>
          </p:cNvSpPr>
          <p:nvPr>
            <p:ph type="title"/>
          </p:nvPr>
        </p:nvSpPr>
        <p:spPr>
          <a:xfrm>
            <a:off x="337775" y="0"/>
            <a:ext cx="7971300" cy="10047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2800"/>
              <a:buNone/>
            </a:pPr>
            <a:r>
              <a:rPr lang="en"/>
              <a:t>Public Facing Platform</a:t>
            </a:r>
            <a:endParaRPr/>
          </a:p>
        </p:txBody>
      </p:sp>
      <p:pic>
        <p:nvPicPr>
          <p:cNvPr id="183" name="Google Shape;183;g3da8cba4359_0_1" descr="Public view of course syllabi search."/>
          <p:cNvPicPr preferRelativeResize="0">
            <a:picLocks noGrp="1"/>
          </p:cNvPicPr>
          <p:nvPr>
            <p:ph type="pic" idx="2"/>
          </p:nvPr>
        </p:nvPicPr>
        <p:blipFill rotWithShape="1">
          <a:blip r:embed="rId3">
            <a:alphaModFix/>
          </a:blip>
          <a:srcRect l="-97" r="25659"/>
          <a:stretch/>
        </p:blipFill>
        <p:spPr>
          <a:xfrm>
            <a:off x="474221" y="1515275"/>
            <a:ext cx="4327276" cy="2920801"/>
          </a:xfrm>
          <a:prstGeom prst="rect">
            <a:avLst/>
          </a:prstGeom>
          <a:noFill/>
          <a:ln w="9525" cap="flat" cmpd="sng">
            <a:solidFill>
              <a:srgbClr val="FFCC00"/>
            </a:solidFill>
            <a:prstDash val="solid"/>
            <a:round/>
            <a:headEnd type="none" w="sm" len="sm"/>
            <a:tailEnd type="none" w="sm" len="sm"/>
          </a:ln>
        </p:spPr>
      </p:pic>
      <p:sp>
        <p:nvSpPr>
          <p:cNvPr id="185" name="Google Shape;185;g3da8cba4359_0_1"/>
          <p:cNvSpPr txBox="1"/>
          <p:nvPr/>
        </p:nvSpPr>
        <p:spPr>
          <a:xfrm>
            <a:off x="4867250" y="1452850"/>
            <a:ext cx="3907800" cy="3263400"/>
          </a:xfrm>
          <a:prstGeom prst="rect">
            <a:avLst/>
          </a:prstGeom>
          <a:noFill/>
          <a:ln>
            <a:noFill/>
          </a:ln>
        </p:spPr>
        <p:txBody>
          <a:bodyPr spcFirstLastPara="1" wrap="square" lIns="0" tIns="0" rIns="0" bIns="0" anchor="t" anchorCtr="0">
            <a:normAutofit/>
          </a:bodyPr>
          <a:lstStyle/>
          <a:p>
            <a:pPr marL="457200" marR="0" lvl="0" indent="-355441" algn="l" rtl="0">
              <a:lnSpc>
                <a:spcPct val="115000"/>
              </a:lnSpc>
              <a:spcBef>
                <a:spcPts val="1125"/>
              </a:spcBef>
              <a:spcAft>
                <a:spcPts val="0"/>
              </a:spcAft>
              <a:buClr>
                <a:srgbClr val="434343"/>
              </a:buClr>
              <a:buSzPct val="100000"/>
              <a:buChar char="●"/>
            </a:pPr>
            <a:r>
              <a:rPr lang="en" sz="2000" dirty="0">
                <a:solidFill>
                  <a:srgbClr val="434343"/>
                </a:solidFill>
              </a:rPr>
              <a:t>Aims to aid student success by enabling informed course selection</a:t>
            </a:r>
            <a:r>
              <a:rPr lang="en" sz="2000" b="1" dirty="0">
                <a:solidFill>
                  <a:srgbClr val="434343"/>
                </a:solidFill>
              </a:rPr>
              <a:t> </a:t>
            </a:r>
            <a:endParaRPr sz="2000" b="1" dirty="0">
              <a:solidFill>
                <a:srgbClr val="434343"/>
              </a:solidFill>
            </a:endParaRPr>
          </a:p>
          <a:p>
            <a:pPr marL="457200" marR="0" lvl="0" indent="-355441" algn="l" rtl="0">
              <a:lnSpc>
                <a:spcPct val="115000"/>
              </a:lnSpc>
              <a:spcBef>
                <a:spcPts val="0"/>
              </a:spcBef>
              <a:spcAft>
                <a:spcPts val="0"/>
              </a:spcAft>
              <a:buClr>
                <a:srgbClr val="434343"/>
              </a:buClr>
              <a:buSzPct val="100000"/>
              <a:buChar char="●"/>
            </a:pPr>
            <a:r>
              <a:rPr lang="en" sz="2000" dirty="0">
                <a:solidFill>
                  <a:srgbClr val="434343"/>
                </a:solidFill>
              </a:rPr>
              <a:t>Will serve as the repository for syllabi vs. department level maintenance for accreditation purposes</a:t>
            </a:r>
            <a:endParaRPr sz="2000" dirty="0">
              <a:solidFill>
                <a:srgbClr val="434343"/>
              </a:solidFill>
            </a:endParaRPr>
          </a:p>
          <a:p>
            <a:pPr marL="0" marR="0" lvl="0" indent="0" algn="l" rtl="0">
              <a:lnSpc>
                <a:spcPct val="115000"/>
              </a:lnSpc>
              <a:spcBef>
                <a:spcPts val="1125"/>
              </a:spcBef>
              <a:spcAft>
                <a:spcPts val="0"/>
              </a:spcAft>
              <a:buClr>
                <a:srgbClr val="000000"/>
              </a:buClr>
              <a:buSzPct val="100000"/>
              <a:buFont typeface="Arial"/>
              <a:buNone/>
            </a:pPr>
            <a:endParaRPr sz="2100" b="1" dirty="0">
              <a:solidFill>
                <a:srgbClr val="434343"/>
              </a:solidFill>
            </a:endParaRPr>
          </a:p>
          <a:p>
            <a:pPr marL="0" marR="0" lvl="0" indent="0" algn="l" rtl="0">
              <a:lnSpc>
                <a:spcPct val="115000"/>
              </a:lnSpc>
              <a:spcBef>
                <a:spcPts val="1125"/>
              </a:spcBef>
              <a:spcAft>
                <a:spcPts val="0"/>
              </a:spcAft>
              <a:buClr>
                <a:srgbClr val="000000"/>
              </a:buClr>
              <a:buSzPct val="100000"/>
              <a:buFont typeface="Arial"/>
              <a:buNone/>
            </a:pPr>
            <a:endParaRPr sz="2100" b="1" dirty="0">
              <a:solidFill>
                <a:srgbClr val="434343"/>
              </a:solidFill>
            </a:endParaRPr>
          </a:p>
          <a:p>
            <a:pPr marL="0" marR="0" lvl="0" indent="0" algn="l" rtl="0">
              <a:lnSpc>
                <a:spcPct val="115000"/>
              </a:lnSpc>
              <a:spcBef>
                <a:spcPts val="1125"/>
              </a:spcBef>
              <a:spcAft>
                <a:spcPts val="0"/>
              </a:spcAft>
              <a:buClr>
                <a:srgbClr val="000000"/>
              </a:buClr>
              <a:buSzPct val="100000"/>
              <a:buFont typeface="Arial"/>
              <a:buNone/>
            </a:pPr>
            <a:endParaRPr sz="2100" b="0" i="0" u="none" strike="noStrike" cap="none" dirty="0">
              <a:solidFill>
                <a:srgbClr val="434343"/>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pic>
        <p:nvPicPr>
          <p:cNvPr id="190" name="Google Shape;190;g3d228a61f51_0_11">
            <a:extLst>
              <a:ext uri="{C183D7F6-B498-43B3-948B-1728B52AA6E4}">
                <adec:decorative xmlns:adec="http://schemas.microsoft.com/office/drawing/2017/decorative" val="1"/>
              </a:ext>
            </a:extLst>
          </p:cNvPr>
          <p:cNvPicPr preferRelativeResize="0">
            <a:picLocks noGrp="1"/>
          </p:cNvPicPr>
          <p:nvPr>
            <p:ph type="pic" idx="2"/>
          </p:nvPr>
        </p:nvPicPr>
        <p:blipFill rotWithShape="1">
          <a:blip r:embed="rId3">
            <a:alphaModFix/>
          </a:blip>
          <a:srcRect l="13456" r="13456"/>
          <a:stretch/>
        </p:blipFill>
        <p:spPr>
          <a:xfrm>
            <a:off x="434761" y="1515275"/>
            <a:ext cx="3202201" cy="2920799"/>
          </a:xfrm>
          <a:prstGeom prst="rect">
            <a:avLst/>
          </a:prstGeom>
          <a:noFill/>
          <a:ln w="9525" cap="flat" cmpd="sng">
            <a:solidFill>
              <a:srgbClr val="FFCC00"/>
            </a:solidFill>
            <a:prstDash val="solid"/>
            <a:round/>
            <a:headEnd type="none" w="sm" len="sm"/>
            <a:tailEnd type="none" w="sm" len="sm"/>
          </a:ln>
        </p:spPr>
      </p:pic>
      <p:sp>
        <p:nvSpPr>
          <p:cNvPr id="191" name="Google Shape;191;g3d228a61f51_0_11"/>
          <p:cNvSpPr txBox="1">
            <a:spLocks noGrp="1"/>
          </p:cNvSpPr>
          <p:nvPr>
            <p:ph type="title"/>
          </p:nvPr>
        </p:nvSpPr>
        <p:spPr>
          <a:xfrm>
            <a:off x="337775" y="0"/>
            <a:ext cx="7971300" cy="10047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2800"/>
              <a:buNone/>
            </a:pPr>
            <a:r>
              <a:rPr lang="en" dirty="0"/>
              <a:t>Additional Guidance</a:t>
            </a:r>
            <a:endParaRPr dirty="0"/>
          </a:p>
        </p:txBody>
      </p:sp>
      <p:sp>
        <p:nvSpPr>
          <p:cNvPr id="192" name="Google Shape;192;g3d228a61f51_0_11"/>
          <p:cNvSpPr txBox="1"/>
          <p:nvPr/>
        </p:nvSpPr>
        <p:spPr>
          <a:xfrm>
            <a:off x="3978325" y="1633813"/>
            <a:ext cx="4796700" cy="2683721"/>
          </a:xfrm>
          <a:prstGeom prst="rect">
            <a:avLst/>
          </a:prstGeom>
          <a:noFill/>
          <a:ln>
            <a:noFill/>
          </a:ln>
        </p:spPr>
        <p:txBody>
          <a:bodyPr spcFirstLastPara="1" wrap="square" lIns="0" tIns="0" rIns="0" bIns="0" anchor="t" anchorCtr="0">
            <a:normAutofit/>
          </a:bodyPr>
          <a:lstStyle/>
          <a:p>
            <a:pPr marL="457200" marR="0" lvl="0" indent="-370840" algn="l" rtl="0">
              <a:lnSpc>
                <a:spcPct val="115000"/>
              </a:lnSpc>
              <a:spcBef>
                <a:spcPts val="1125"/>
              </a:spcBef>
              <a:spcAft>
                <a:spcPts val="0"/>
              </a:spcAft>
              <a:buClr>
                <a:srgbClr val="434343"/>
              </a:buClr>
              <a:buSzPct val="100000"/>
              <a:buChar char="●"/>
            </a:pPr>
            <a:r>
              <a:rPr lang="en" sz="2000" dirty="0">
                <a:solidFill>
                  <a:srgbClr val="434343"/>
                </a:solidFill>
              </a:rPr>
              <a:t>Use Microsoft Word for template</a:t>
            </a:r>
            <a:endParaRPr sz="2000" dirty="0">
              <a:solidFill>
                <a:srgbClr val="434343"/>
              </a:solidFill>
            </a:endParaRPr>
          </a:p>
          <a:p>
            <a:pPr marL="457200" marR="0" lvl="0" indent="-370840" algn="l" rtl="0">
              <a:lnSpc>
                <a:spcPct val="115000"/>
              </a:lnSpc>
              <a:spcBef>
                <a:spcPts val="0"/>
              </a:spcBef>
              <a:spcAft>
                <a:spcPts val="0"/>
              </a:spcAft>
              <a:buClr>
                <a:srgbClr val="434343"/>
              </a:buClr>
              <a:buSzPct val="100000"/>
              <a:buChar char="●"/>
            </a:pPr>
            <a:r>
              <a:rPr lang="en" sz="2000" dirty="0">
                <a:solidFill>
                  <a:srgbClr val="434343"/>
                </a:solidFill>
              </a:rPr>
              <a:t>Review organization with students</a:t>
            </a:r>
            <a:endParaRPr sz="2000" dirty="0">
              <a:solidFill>
                <a:srgbClr val="434343"/>
              </a:solidFill>
            </a:endParaRPr>
          </a:p>
          <a:p>
            <a:pPr marL="457200" lvl="0" indent="-370840" algn="l" rtl="0">
              <a:lnSpc>
                <a:spcPct val="115000"/>
              </a:lnSpc>
              <a:spcBef>
                <a:spcPts val="0"/>
              </a:spcBef>
              <a:spcAft>
                <a:spcPts val="0"/>
              </a:spcAft>
              <a:buClr>
                <a:srgbClr val="434343"/>
              </a:buClr>
              <a:buSzPct val="100000"/>
              <a:buChar char="●"/>
            </a:pPr>
            <a:r>
              <a:rPr lang="en" sz="2000" b="1" dirty="0">
                <a:solidFill>
                  <a:srgbClr val="434343"/>
                </a:solidFill>
              </a:rPr>
              <a:t>All </a:t>
            </a:r>
            <a:r>
              <a:rPr lang="en" sz="2000" dirty="0">
                <a:solidFill>
                  <a:srgbClr val="434343"/>
                </a:solidFill>
              </a:rPr>
              <a:t>documents called Syllabus/Syllabi are likely subject to the records requests</a:t>
            </a:r>
            <a:endParaRPr sz="2000" dirty="0">
              <a:solidFill>
                <a:srgbClr val="434343"/>
              </a:solidFill>
            </a:endParaRPr>
          </a:p>
          <a:p>
            <a:pPr marL="914400" lvl="0" indent="0" algn="l" rtl="0">
              <a:lnSpc>
                <a:spcPct val="115000"/>
              </a:lnSpc>
              <a:spcBef>
                <a:spcPts val="1125"/>
              </a:spcBef>
              <a:spcAft>
                <a:spcPts val="0"/>
              </a:spcAft>
              <a:buNone/>
            </a:pPr>
            <a:endParaRPr sz="3200" dirty="0">
              <a:solidFill>
                <a:srgbClr val="434343"/>
              </a:solidFill>
            </a:endParaRPr>
          </a:p>
          <a:p>
            <a:pPr marL="457200" marR="0" lvl="0" indent="0" algn="l" rtl="0">
              <a:lnSpc>
                <a:spcPct val="115000"/>
              </a:lnSpc>
              <a:spcBef>
                <a:spcPts val="1125"/>
              </a:spcBef>
              <a:spcAft>
                <a:spcPts val="0"/>
              </a:spcAft>
              <a:buNone/>
            </a:pPr>
            <a:endParaRPr sz="2100" dirty="0">
              <a:solidFill>
                <a:srgbClr val="434343"/>
              </a:solidFill>
            </a:endParaRPr>
          </a:p>
          <a:p>
            <a:pPr marL="0" marR="0" lvl="0" indent="0" algn="l" rtl="0">
              <a:lnSpc>
                <a:spcPct val="115000"/>
              </a:lnSpc>
              <a:spcBef>
                <a:spcPts val="1125"/>
              </a:spcBef>
              <a:spcAft>
                <a:spcPts val="0"/>
              </a:spcAft>
              <a:buClr>
                <a:srgbClr val="000000"/>
              </a:buClr>
              <a:buSzPct val="100000"/>
              <a:buFont typeface="Arial"/>
              <a:buNone/>
            </a:pPr>
            <a:endParaRPr sz="2100" b="1" dirty="0">
              <a:solidFill>
                <a:srgbClr val="434343"/>
              </a:solidFill>
            </a:endParaRPr>
          </a:p>
          <a:p>
            <a:pPr marL="0" marR="0" lvl="0" indent="0" algn="l" rtl="0">
              <a:lnSpc>
                <a:spcPct val="115000"/>
              </a:lnSpc>
              <a:spcBef>
                <a:spcPts val="1125"/>
              </a:spcBef>
              <a:spcAft>
                <a:spcPts val="0"/>
              </a:spcAft>
              <a:buClr>
                <a:srgbClr val="000000"/>
              </a:buClr>
              <a:buSzPct val="100000"/>
              <a:buFont typeface="Arial"/>
              <a:buNone/>
            </a:pPr>
            <a:endParaRPr sz="2100" b="0" i="0" u="none" strike="noStrike" cap="none" dirty="0">
              <a:solidFill>
                <a:srgbClr val="434343"/>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pic>
        <p:nvPicPr>
          <p:cNvPr id="197" name="Google Shape;197;g3e47f2aa5a2_0_0">
            <a:extLst>
              <a:ext uri="{C183D7F6-B498-43B3-948B-1728B52AA6E4}">
                <adec:decorative xmlns:adec="http://schemas.microsoft.com/office/drawing/2017/decorative" val="1"/>
              </a:ext>
            </a:extLst>
          </p:cNvPr>
          <p:cNvPicPr preferRelativeResize="0">
            <a:picLocks noGrp="1"/>
          </p:cNvPicPr>
          <p:nvPr>
            <p:ph type="pic" idx="2"/>
          </p:nvPr>
        </p:nvPicPr>
        <p:blipFill>
          <a:blip r:embed="rId3">
            <a:alphaModFix/>
          </a:blip>
          <a:srcRect l="13455" r="13455"/>
          <a:stretch/>
        </p:blipFill>
        <p:spPr>
          <a:xfrm>
            <a:off x="434761" y="1515275"/>
            <a:ext cx="3202201" cy="2920799"/>
          </a:xfrm>
          <a:prstGeom prst="rect">
            <a:avLst/>
          </a:prstGeom>
          <a:noFill/>
          <a:ln w="9525" cap="flat" cmpd="sng">
            <a:solidFill>
              <a:srgbClr val="FFCC00"/>
            </a:solidFill>
            <a:prstDash val="solid"/>
            <a:round/>
            <a:headEnd type="none" w="sm" len="sm"/>
            <a:tailEnd type="none" w="sm" len="sm"/>
          </a:ln>
        </p:spPr>
      </p:pic>
      <p:sp>
        <p:nvSpPr>
          <p:cNvPr id="198" name="Google Shape;198;g3e47f2aa5a2_0_0"/>
          <p:cNvSpPr txBox="1">
            <a:spLocks noGrp="1"/>
          </p:cNvSpPr>
          <p:nvPr>
            <p:ph type="title"/>
          </p:nvPr>
        </p:nvSpPr>
        <p:spPr>
          <a:xfrm>
            <a:off x="337775" y="0"/>
            <a:ext cx="7971300" cy="10047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2800"/>
              <a:buNone/>
            </a:pPr>
            <a:r>
              <a:rPr lang="en"/>
              <a:t>Canvas</a:t>
            </a:r>
            <a:endParaRPr/>
          </a:p>
        </p:txBody>
      </p:sp>
      <p:sp>
        <p:nvSpPr>
          <p:cNvPr id="199" name="Google Shape;199;g3e47f2aa5a2_0_0"/>
          <p:cNvSpPr txBox="1"/>
          <p:nvPr/>
        </p:nvSpPr>
        <p:spPr>
          <a:xfrm>
            <a:off x="3833182" y="502350"/>
            <a:ext cx="4796700" cy="3799200"/>
          </a:xfrm>
          <a:prstGeom prst="rect">
            <a:avLst/>
          </a:prstGeom>
          <a:noFill/>
          <a:ln>
            <a:noFill/>
          </a:ln>
        </p:spPr>
        <p:txBody>
          <a:bodyPr spcFirstLastPara="1" wrap="square" lIns="0" tIns="0" rIns="0" bIns="0" anchor="t" anchorCtr="0">
            <a:normAutofit fontScale="85000" lnSpcReduction="20000"/>
          </a:bodyPr>
          <a:lstStyle/>
          <a:p>
            <a:pPr marL="0" lvl="0" indent="0" algn="ctr" rtl="0">
              <a:lnSpc>
                <a:spcPct val="115000"/>
              </a:lnSpc>
              <a:spcBef>
                <a:spcPts val="1125"/>
              </a:spcBef>
              <a:spcAft>
                <a:spcPts val="0"/>
              </a:spcAft>
              <a:buNone/>
            </a:pPr>
            <a:endParaRPr sz="1300" i="1" dirty="0">
              <a:solidFill>
                <a:srgbClr val="222222"/>
              </a:solidFill>
              <a:highlight>
                <a:srgbClr val="FFFFFF"/>
              </a:highlight>
            </a:endParaRPr>
          </a:p>
          <a:p>
            <a:pPr marL="0" lvl="0" indent="0" algn="ctr" rtl="0">
              <a:lnSpc>
                <a:spcPct val="115000"/>
              </a:lnSpc>
              <a:spcBef>
                <a:spcPts val="1125"/>
              </a:spcBef>
              <a:spcAft>
                <a:spcPts val="0"/>
              </a:spcAft>
              <a:buNone/>
            </a:pPr>
            <a:endParaRPr sz="1300" i="1" dirty="0">
              <a:solidFill>
                <a:srgbClr val="222222"/>
              </a:solidFill>
              <a:highlight>
                <a:srgbClr val="FFFFFF"/>
              </a:highlight>
            </a:endParaRPr>
          </a:p>
          <a:p>
            <a:pPr marL="0" lvl="0" indent="0" algn="ctr" rtl="0">
              <a:lnSpc>
                <a:spcPct val="115000"/>
              </a:lnSpc>
              <a:spcBef>
                <a:spcPts val="1125"/>
              </a:spcBef>
              <a:spcAft>
                <a:spcPts val="0"/>
              </a:spcAft>
              <a:buNone/>
            </a:pPr>
            <a:endParaRPr sz="1300" i="1" dirty="0">
              <a:solidFill>
                <a:srgbClr val="222222"/>
              </a:solidFill>
              <a:highlight>
                <a:srgbClr val="FFFFFF"/>
              </a:highlight>
            </a:endParaRPr>
          </a:p>
          <a:p>
            <a:pPr marL="0" lvl="0" indent="0" algn="ctr" rtl="0">
              <a:lnSpc>
                <a:spcPct val="115000"/>
              </a:lnSpc>
              <a:spcBef>
                <a:spcPts val="1125"/>
              </a:spcBef>
              <a:spcAft>
                <a:spcPts val="0"/>
              </a:spcAft>
              <a:buNone/>
            </a:pPr>
            <a:r>
              <a:rPr lang="en" sz="2100" dirty="0">
                <a:solidFill>
                  <a:srgbClr val="222222"/>
                </a:solidFill>
                <a:highlight>
                  <a:srgbClr val="FFFFFF"/>
                </a:highlight>
              </a:rPr>
              <a:t>Please post your course syllabus in the Qualtrics system, Appalachian State University's online platform used to make syllabi readily searchable to the public in accordance with Section </a:t>
            </a:r>
            <a:r>
              <a:rPr lang="en" sz="2100" dirty="0">
                <a:solidFill>
                  <a:srgbClr val="474747"/>
                </a:solidFill>
                <a:highlight>
                  <a:srgbClr val="FFFFFF"/>
                </a:highlight>
              </a:rPr>
              <a:t>400.1.6[R] of the UNC Policy Manual. Any and all material uploaded into this "Course Syllabus" section shall be considered directed works and treated as "public records" as that term is used in Chapter 132 of the North Carolina General Statutes. </a:t>
            </a:r>
            <a:endParaRPr sz="2100" dirty="0">
              <a:solidFill>
                <a:srgbClr val="434343"/>
              </a:solidFill>
            </a:endParaRPr>
          </a:p>
          <a:p>
            <a:pPr marL="914400" lvl="0" indent="0" algn="l" rtl="0">
              <a:lnSpc>
                <a:spcPct val="115000"/>
              </a:lnSpc>
              <a:spcBef>
                <a:spcPts val="1125"/>
              </a:spcBef>
              <a:spcAft>
                <a:spcPts val="0"/>
              </a:spcAft>
              <a:buNone/>
            </a:pPr>
            <a:endParaRPr sz="2100" dirty="0">
              <a:solidFill>
                <a:srgbClr val="434343"/>
              </a:solidFill>
            </a:endParaRPr>
          </a:p>
          <a:p>
            <a:pPr marL="457200" marR="0" lvl="0" indent="0" algn="l" rtl="0">
              <a:lnSpc>
                <a:spcPct val="115000"/>
              </a:lnSpc>
              <a:spcBef>
                <a:spcPts val="1125"/>
              </a:spcBef>
              <a:spcAft>
                <a:spcPts val="0"/>
              </a:spcAft>
              <a:buNone/>
            </a:pPr>
            <a:endParaRPr sz="2100" dirty="0">
              <a:solidFill>
                <a:srgbClr val="434343"/>
              </a:solidFill>
            </a:endParaRPr>
          </a:p>
          <a:p>
            <a:pPr marL="0" marR="0" lvl="0" indent="0" algn="l" rtl="0">
              <a:lnSpc>
                <a:spcPct val="115000"/>
              </a:lnSpc>
              <a:spcBef>
                <a:spcPts val="1125"/>
              </a:spcBef>
              <a:spcAft>
                <a:spcPts val="0"/>
              </a:spcAft>
              <a:buClr>
                <a:srgbClr val="000000"/>
              </a:buClr>
              <a:buSzPct val="100000"/>
              <a:buFont typeface="Arial"/>
              <a:buNone/>
            </a:pPr>
            <a:endParaRPr sz="2100" b="1" dirty="0">
              <a:solidFill>
                <a:srgbClr val="434343"/>
              </a:solidFill>
            </a:endParaRPr>
          </a:p>
          <a:p>
            <a:pPr marL="0" marR="0" lvl="0" indent="0" algn="l" rtl="0">
              <a:lnSpc>
                <a:spcPct val="115000"/>
              </a:lnSpc>
              <a:spcBef>
                <a:spcPts val="1125"/>
              </a:spcBef>
              <a:spcAft>
                <a:spcPts val="0"/>
              </a:spcAft>
              <a:buClr>
                <a:srgbClr val="000000"/>
              </a:buClr>
              <a:buSzPct val="100000"/>
              <a:buFont typeface="Arial"/>
              <a:buNone/>
            </a:pPr>
            <a:endParaRPr sz="2100" b="0" i="0" u="none" strike="noStrike" cap="none" dirty="0">
              <a:solidFill>
                <a:srgbClr val="434343"/>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pic>
        <p:nvPicPr>
          <p:cNvPr id="204" name="Google Shape;204;g3d228a61f51_0_17">
            <a:extLst>
              <a:ext uri="{C183D7F6-B498-43B3-948B-1728B52AA6E4}">
                <adec:decorative xmlns:adec="http://schemas.microsoft.com/office/drawing/2017/decorative" val="1"/>
              </a:ext>
            </a:extLst>
          </p:cNvPr>
          <p:cNvPicPr preferRelativeResize="0">
            <a:picLocks noGrp="1"/>
          </p:cNvPicPr>
          <p:nvPr>
            <p:ph type="pic" idx="2"/>
          </p:nvPr>
        </p:nvPicPr>
        <p:blipFill rotWithShape="1">
          <a:blip r:embed="rId3">
            <a:alphaModFix/>
          </a:blip>
          <a:srcRect l="13482" r="13482"/>
          <a:stretch/>
        </p:blipFill>
        <p:spPr>
          <a:xfrm>
            <a:off x="434761" y="1515275"/>
            <a:ext cx="3202200" cy="2920799"/>
          </a:xfrm>
          <a:prstGeom prst="rect">
            <a:avLst/>
          </a:prstGeom>
          <a:noFill/>
          <a:ln w="9525" cap="flat" cmpd="sng">
            <a:solidFill>
              <a:srgbClr val="FFCC00"/>
            </a:solidFill>
            <a:prstDash val="solid"/>
            <a:round/>
            <a:headEnd type="none" w="sm" len="sm"/>
            <a:tailEnd type="none" w="sm" len="sm"/>
          </a:ln>
        </p:spPr>
      </p:pic>
      <p:sp>
        <p:nvSpPr>
          <p:cNvPr id="205" name="Google Shape;205;g3d228a61f51_0_17"/>
          <p:cNvSpPr txBox="1">
            <a:spLocks noGrp="1"/>
          </p:cNvSpPr>
          <p:nvPr>
            <p:ph type="title"/>
          </p:nvPr>
        </p:nvSpPr>
        <p:spPr>
          <a:xfrm>
            <a:off x="337775" y="0"/>
            <a:ext cx="7971300" cy="10047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2800"/>
              <a:buNone/>
            </a:pPr>
            <a:r>
              <a:rPr lang="en"/>
              <a:t>Additional Guidance</a:t>
            </a:r>
            <a:endParaRPr/>
          </a:p>
        </p:txBody>
      </p:sp>
      <p:sp>
        <p:nvSpPr>
          <p:cNvPr id="206" name="Google Shape;206;g3d228a61f51_0_17"/>
          <p:cNvSpPr txBox="1"/>
          <p:nvPr/>
        </p:nvSpPr>
        <p:spPr>
          <a:xfrm>
            <a:off x="3978325" y="1452850"/>
            <a:ext cx="4796700" cy="3263400"/>
          </a:xfrm>
          <a:prstGeom prst="rect">
            <a:avLst/>
          </a:prstGeom>
          <a:noFill/>
          <a:ln>
            <a:noFill/>
          </a:ln>
        </p:spPr>
        <p:txBody>
          <a:bodyPr spcFirstLastPara="1" wrap="square" lIns="0" tIns="0" rIns="0" bIns="0" anchor="t" anchorCtr="0">
            <a:normAutofit/>
          </a:bodyPr>
          <a:lstStyle/>
          <a:p>
            <a:pPr marL="457200" marR="0" lvl="0" indent="-361950" algn="l" rtl="0">
              <a:lnSpc>
                <a:spcPct val="115000"/>
              </a:lnSpc>
              <a:spcBef>
                <a:spcPts val="1125"/>
              </a:spcBef>
              <a:spcAft>
                <a:spcPts val="0"/>
              </a:spcAft>
              <a:buClr>
                <a:srgbClr val="434343"/>
              </a:buClr>
              <a:buSzPts val="2100"/>
              <a:buChar char="●"/>
            </a:pPr>
            <a:r>
              <a:rPr lang="en" sz="2100">
                <a:solidFill>
                  <a:srgbClr val="434343"/>
                </a:solidFill>
              </a:rPr>
              <a:t>Material Changes</a:t>
            </a:r>
            <a:endParaRPr sz="2100">
              <a:solidFill>
                <a:srgbClr val="434343"/>
              </a:solidFill>
            </a:endParaRPr>
          </a:p>
          <a:p>
            <a:pPr marL="457200" marR="0" lvl="0" indent="-361950" algn="l" rtl="0">
              <a:lnSpc>
                <a:spcPct val="115000"/>
              </a:lnSpc>
              <a:spcBef>
                <a:spcPts val="0"/>
              </a:spcBef>
              <a:spcAft>
                <a:spcPts val="0"/>
              </a:spcAft>
              <a:buClr>
                <a:srgbClr val="434343"/>
              </a:buClr>
              <a:buSzPts val="2100"/>
              <a:buChar char="●"/>
            </a:pPr>
            <a:r>
              <a:rPr lang="en" sz="2100">
                <a:solidFill>
                  <a:srgbClr val="434343"/>
                </a:solidFill>
              </a:rPr>
              <a:t>If you use alternative grading systems and need assistance, contact CETLSS</a:t>
            </a:r>
            <a:endParaRPr sz="2100">
              <a:solidFill>
                <a:srgbClr val="434343"/>
              </a:solidFill>
            </a:endParaRPr>
          </a:p>
          <a:p>
            <a:pPr marL="457200" marR="0" lvl="0" indent="0" algn="l" rtl="0">
              <a:lnSpc>
                <a:spcPct val="115000"/>
              </a:lnSpc>
              <a:spcBef>
                <a:spcPts val="1125"/>
              </a:spcBef>
              <a:spcAft>
                <a:spcPts val="0"/>
              </a:spcAft>
              <a:buNone/>
            </a:pPr>
            <a:endParaRPr sz="2100">
              <a:solidFill>
                <a:srgbClr val="434343"/>
              </a:solidFill>
            </a:endParaRPr>
          </a:p>
          <a:p>
            <a:pPr marL="457200" marR="0" lvl="0" indent="0" algn="l" rtl="0">
              <a:lnSpc>
                <a:spcPct val="115000"/>
              </a:lnSpc>
              <a:spcBef>
                <a:spcPts val="1125"/>
              </a:spcBef>
              <a:spcAft>
                <a:spcPts val="0"/>
              </a:spcAft>
              <a:buNone/>
            </a:pPr>
            <a:endParaRPr sz="2100" b="0" i="0" u="none" strike="noStrike" cap="none">
              <a:solidFill>
                <a:srgbClr val="434343"/>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9"/>
          <p:cNvSpPr txBox="1">
            <a:spLocks noGrp="1"/>
          </p:cNvSpPr>
          <p:nvPr>
            <p:ph type="title"/>
          </p:nvPr>
        </p:nvSpPr>
        <p:spPr>
          <a:xfrm>
            <a:off x="337775" y="0"/>
            <a:ext cx="7971300" cy="10047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2800"/>
              <a:buNone/>
            </a:pPr>
            <a:r>
              <a:rPr lang="en"/>
              <a:t>Need Assistance?</a:t>
            </a:r>
            <a:endParaRPr b="1"/>
          </a:p>
        </p:txBody>
      </p:sp>
      <p:pic>
        <p:nvPicPr>
          <p:cNvPr id="212" name="Google Shape;212;p9">
            <a:extLst>
              <a:ext uri="{C183D7F6-B498-43B3-948B-1728B52AA6E4}">
                <adec:decorative xmlns:adec="http://schemas.microsoft.com/office/drawing/2017/decorative" val="1"/>
              </a:ext>
            </a:extLst>
          </p:cNvPr>
          <p:cNvPicPr preferRelativeResize="0">
            <a:picLocks noGrp="1"/>
          </p:cNvPicPr>
          <p:nvPr>
            <p:ph type="pic" idx="3"/>
          </p:nvPr>
        </p:nvPicPr>
        <p:blipFill rotWithShape="1">
          <a:blip r:embed="rId3">
            <a:alphaModFix/>
          </a:blip>
          <a:srcRect l="-9324" t="-4100" r="-9313" b="-4100"/>
          <a:stretch/>
        </p:blipFill>
        <p:spPr>
          <a:xfrm>
            <a:off x="5144963" y="1436725"/>
            <a:ext cx="2443800" cy="2229000"/>
          </a:xfrm>
          <a:prstGeom prst="rect">
            <a:avLst/>
          </a:prstGeom>
          <a:noFill/>
          <a:ln>
            <a:noFill/>
          </a:ln>
        </p:spPr>
      </p:pic>
      <p:sp>
        <p:nvSpPr>
          <p:cNvPr id="213" name="Google Shape;213;p9"/>
          <p:cNvSpPr txBox="1"/>
          <p:nvPr/>
        </p:nvSpPr>
        <p:spPr>
          <a:xfrm>
            <a:off x="1320850" y="3793825"/>
            <a:ext cx="2481900" cy="5406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375"/>
              </a:spcBef>
              <a:spcAft>
                <a:spcPts val="0"/>
              </a:spcAft>
              <a:buClr>
                <a:srgbClr val="000000"/>
              </a:buClr>
              <a:buSzPts val="1400"/>
              <a:buFont typeface="Arial"/>
              <a:buNone/>
            </a:pPr>
            <a:r>
              <a:rPr lang="en" u="sng">
                <a:solidFill>
                  <a:schemeClr val="hlink"/>
                </a:solidFill>
                <a:hlinkClick r:id="rId4"/>
              </a:rPr>
              <a:t>CETLSS</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 name="Google Shape;214;p9"/>
          <p:cNvSpPr txBox="1"/>
          <p:nvPr/>
        </p:nvSpPr>
        <p:spPr>
          <a:xfrm>
            <a:off x="5239550" y="3793825"/>
            <a:ext cx="2511900" cy="5406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375"/>
              </a:spcBef>
              <a:spcAft>
                <a:spcPts val="0"/>
              </a:spcAft>
              <a:buClr>
                <a:srgbClr val="000000"/>
              </a:buClr>
              <a:buSzPts val="1400"/>
              <a:buFont typeface="Arial"/>
              <a:buNone/>
            </a:pPr>
            <a:r>
              <a:rPr lang="en" u="sng">
                <a:solidFill>
                  <a:schemeClr val="hlink"/>
                </a:solidFill>
                <a:hlinkClick r:id="rId5"/>
              </a:rPr>
              <a:t>IRAP</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15" name="Google Shape;215;p9">
            <a:extLst>
              <a:ext uri="{C183D7F6-B498-43B3-948B-1728B52AA6E4}">
                <adec:decorative xmlns:adec="http://schemas.microsoft.com/office/drawing/2017/decorative" val="1"/>
              </a:ext>
            </a:extLst>
          </p:cNvPr>
          <p:cNvPicPr preferRelativeResize="0">
            <a:picLocks noGrp="1"/>
          </p:cNvPicPr>
          <p:nvPr>
            <p:ph type="pic" idx="2"/>
          </p:nvPr>
        </p:nvPicPr>
        <p:blipFill rotWithShape="1">
          <a:blip r:embed="rId6">
            <a:alphaModFix/>
          </a:blip>
          <a:srcRect l="-7977" t="-2876" r="-7977" b="-2876"/>
          <a:stretch/>
        </p:blipFill>
        <p:spPr>
          <a:xfrm>
            <a:off x="1339888" y="1436725"/>
            <a:ext cx="2443803" cy="22290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1" name="Google Shape;221;p11"/>
          <p:cNvSpPr txBox="1">
            <a:spLocks noGrp="1"/>
          </p:cNvSpPr>
          <p:nvPr>
            <p:ph type="title"/>
          </p:nvPr>
        </p:nvSpPr>
        <p:spPr>
          <a:xfrm>
            <a:off x="586325" y="411275"/>
            <a:ext cx="7971300" cy="13713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3000"/>
              <a:buNone/>
            </a:pPr>
            <a:r>
              <a:rPr lang="en" sz="3500" b="1"/>
              <a:t>Contact Us</a:t>
            </a:r>
            <a:endParaRPr sz="3500" b="1"/>
          </a:p>
        </p:txBody>
      </p:sp>
      <p:sp>
        <p:nvSpPr>
          <p:cNvPr id="220" name="Google Shape;220;p11"/>
          <p:cNvSpPr txBox="1"/>
          <p:nvPr/>
        </p:nvSpPr>
        <p:spPr>
          <a:xfrm>
            <a:off x="2570500" y="2115575"/>
            <a:ext cx="4168800" cy="1878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a:solidFill>
                  <a:srgbClr val="434343"/>
                </a:solidFill>
              </a:rPr>
              <a:t>Academic Affairs</a:t>
            </a:r>
            <a:br>
              <a:rPr lang="en" sz="1400" b="0" i="0" u="none" strike="noStrike" cap="none">
                <a:solidFill>
                  <a:srgbClr val="434343"/>
                </a:solidFill>
                <a:latin typeface="Arial"/>
                <a:ea typeface="Arial"/>
                <a:cs typeface="Arial"/>
                <a:sym typeface="Arial"/>
              </a:rPr>
            </a:br>
            <a:r>
              <a:rPr lang="en" sz="1800" b="0" i="0" u="none" strike="noStrike" cap="none">
                <a:solidFill>
                  <a:srgbClr val="434343"/>
                </a:solidFill>
                <a:latin typeface="Arial"/>
                <a:ea typeface="Arial"/>
                <a:cs typeface="Arial"/>
                <a:sym typeface="Arial"/>
              </a:rPr>
              <a:t>(828) </a:t>
            </a:r>
            <a:r>
              <a:rPr lang="en" sz="1800">
                <a:solidFill>
                  <a:srgbClr val="434343"/>
                </a:solidFill>
              </a:rPr>
              <a:t>262-2070</a:t>
            </a:r>
            <a:br>
              <a:rPr lang="en" sz="1800" b="0" i="0" u="none" strike="noStrike" cap="none">
                <a:solidFill>
                  <a:srgbClr val="434343"/>
                </a:solidFill>
                <a:latin typeface="Arial"/>
                <a:ea typeface="Arial"/>
                <a:cs typeface="Arial"/>
                <a:sym typeface="Arial"/>
              </a:rPr>
            </a:br>
            <a:r>
              <a:rPr lang="en" sz="1800">
                <a:solidFill>
                  <a:srgbClr val="434343"/>
                </a:solidFill>
              </a:rPr>
              <a:t>aa@appstate.edu</a:t>
            </a:r>
            <a:br>
              <a:rPr lang="en" sz="1800" b="0" i="0" u="none" strike="noStrike" cap="none">
                <a:solidFill>
                  <a:srgbClr val="434343"/>
                </a:solidFill>
                <a:latin typeface="Arial"/>
                <a:ea typeface="Arial"/>
                <a:cs typeface="Arial"/>
                <a:sym typeface="Arial"/>
              </a:rPr>
            </a:br>
            <a:r>
              <a:rPr lang="en" sz="1800" b="1" i="0" u="none" strike="noStrike" cap="none">
                <a:solidFill>
                  <a:srgbClr val="434343"/>
                </a:solidFill>
                <a:latin typeface="Arial"/>
                <a:ea typeface="Arial"/>
                <a:cs typeface="Arial"/>
                <a:sym typeface="Arial"/>
              </a:rPr>
              <a:t>www.academicaffairs.appstate.edu</a:t>
            </a:r>
            <a:br>
              <a:rPr lang="en" sz="1800" b="0" i="0" u="none" strike="noStrike" cap="none">
                <a:solidFill>
                  <a:srgbClr val="434343"/>
                </a:solidFill>
                <a:latin typeface="Arial"/>
                <a:ea typeface="Arial"/>
                <a:cs typeface="Arial"/>
                <a:sym typeface="Arial"/>
              </a:rPr>
            </a:br>
            <a:endParaRPr sz="1800" b="0" i="0" u="none" strike="noStrike" cap="none">
              <a:solidFill>
                <a:srgbClr val="434343"/>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10"/>
          <p:cNvSpPr txBox="1">
            <a:spLocks noGrp="1"/>
          </p:cNvSpPr>
          <p:nvPr>
            <p:ph type="title"/>
          </p:nvPr>
        </p:nvSpPr>
        <p:spPr>
          <a:xfrm>
            <a:off x="586325" y="1471850"/>
            <a:ext cx="7971300" cy="13713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3000"/>
              <a:buNone/>
            </a:pPr>
            <a:r>
              <a:rPr lang="en"/>
              <a:t>Q &amp; A</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
          <p:cNvSpPr txBox="1">
            <a:spLocks noGrp="1"/>
          </p:cNvSpPr>
          <p:nvPr>
            <p:ph type="title"/>
          </p:nvPr>
        </p:nvSpPr>
        <p:spPr>
          <a:xfrm>
            <a:off x="306950" y="-92500"/>
            <a:ext cx="7971300" cy="10047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Clr>
                <a:schemeClr val="dk1"/>
              </a:buClr>
              <a:buSzPts val="3400"/>
              <a:buFont typeface="Arial"/>
              <a:buNone/>
            </a:pPr>
            <a:r>
              <a:rPr lang="en"/>
              <a:t>UNC Syllabus Policy 400.1.6</a:t>
            </a:r>
            <a:endParaRPr b="1"/>
          </a:p>
        </p:txBody>
      </p:sp>
      <p:sp>
        <p:nvSpPr>
          <p:cNvPr id="118" name="Google Shape;118;p2"/>
          <p:cNvSpPr txBox="1">
            <a:spLocks noGrp="1"/>
          </p:cNvSpPr>
          <p:nvPr>
            <p:ph type="subTitle" idx="1"/>
          </p:nvPr>
        </p:nvSpPr>
        <p:spPr>
          <a:xfrm>
            <a:off x="337775" y="1176475"/>
            <a:ext cx="8288700" cy="3455400"/>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100"/>
              <a:buFont typeface="Arial"/>
              <a:buNone/>
            </a:pPr>
            <a:r>
              <a:rPr lang="en" sz="1100" b="1" u="sng" dirty="0">
                <a:solidFill>
                  <a:schemeClr val="hlink"/>
                </a:solidFill>
                <a:hlinkClick r:id="rId3"/>
              </a:rPr>
              <a:t>Regulation on Publication of Academic Calendars, Grading Policies, and Related Material</a:t>
            </a:r>
            <a:endParaRPr sz="1100" b="1" dirty="0">
              <a:solidFill>
                <a:schemeClr val="dk1"/>
              </a:solidFill>
            </a:endParaRPr>
          </a:p>
          <a:p>
            <a:pPr marL="0" lvl="0" indent="0" algn="l" rtl="0">
              <a:lnSpc>
                <a:spcPct val="100000"/>
              </a:lnSpc>
              <a:spcBef>
                <a:spcPts val="400"/>
              </a:spcBef>
              <a:spcAft>
                <a:spcPts val="0"/>
              </a:spcAft>
              <a:buSzPts val="1800"/>
              <a:buNone/>
            </a:pPr>
            <a:endParaRPr dirty="0"/>
          </a:p>
          <a:p>
            <a:pPr marL="0" lvl="0" indent="0" algn="l" rtl="0">
              <a:lnSpc>
                <a:spcPct val="100000"/>
              </a:lnSpc>
              <a:spcBef>
                <a:spcPts val="0"/>
              </a:spcBef>
              <a:spcAft>
                <a:spcPts val="0"/>
              </a:spcAft>
              <a:buSzPts val="1800"/>
              <a:buNone/>
            </a:pPr>
            <a:r>
              <a:rPr lang="en" sz="1400" dirty="0"/>
              <a:t>Syllabus Defined:</a:t>
            </a:r>
            <a:endParaRPr sz="1400" dirty="0"/>
          </a:p>
          <a:p>
            <a:pPr marL="0" lvl="0" indent="0" algn="l" rtl="0">
              <a:lnSpc>
                <a:spcPct val="100000"/>
              </a:lnSpc>
              <a:spcBef>
                <a:spcPts val="0"/>
              </a:spcBef>
              <a:spcAft>
                <a:spcPts val="0"/>
              </a:spcAft>
              <a:buSzPts val="1800"/>
              <a:buNone/>
            </a:pPr>
            <a:endParaRPr sz="1400" dirty="0"/>
          </a:p>
          <a:p>
            <a:pPr marL="457200" lvl="0" indent="0" algn="just" rtl="0">
              <a:lnSpc>
                <a:spcPct val="115000"/>
              </a:lnSpc>
              <a:spcBef>
                <a:spcPts val="0"/>
              </a:spcBef>
              <a:spcAft>
                <a:spcPts val="0"/>
              </a:spcAft>
              <a:buClr>
                <a:schemeClr val="dk1"/>
              </a:buClr>
              <a:buSzPts val="1100"/>
              <a:buFont typeface="Arial"/>
              <a:buNone/>
            </a:pPr>
            <a:r>
              <a:rPr lang="en" sz="1100" dirty="0">
                <a:solidFill>
                  <a:schemeClr val="dk1"/>
                </a:solidFill>
              </a:rPr>
              <a:t>A.</a:t>
            </a:r>
            <a:r>
              <a:rPr lang="en" sz="700" dirty="0">
                <a:solidFill>
                  <a:schemeClr val="dk1"/>
                </a:solidFill>
              </a:rPr>
              <a:t>   </a:t>
            </a:r>
            <a:r>
              <a:rPr lang="en" sz="1100" dirty="0">
                <a:solidFill>
                  <a:schemeClr val="dk1"/>
                </a:solidFill>
              </a:rPr>
              <a:t>“Syllabus” or “Syllabi” is defined in this regulation as an employer required document to accompany any course offered by an institution for academic credit. Syllabi are developed by the instructor, at the institution’s direction, and are required to include sufficient detail to inform students of the course and instructor’s expectations for the specified class.</a:t>
            </a:r>
            <a:endParaRPr sz="1100" dirty="0">
              <a:solidFill>
                <a:schemeClr val="dk1"/>
              </a:solidFill>
            </a:endParaRPr>
          </a:p>
          <a:p>
            <a:pPr marL="457200" lvl="0" indent="0" algn="just" rtl="0">
              <a:lnSpc>
                <a:spcPct val="115000"/>
              </a:lnSpc>
              <a:spcBef>
                <a:spcPts val="0"/>
              </a:spcBef>
              <a:spcAft>
                <a:spcPts val="0"/>
              </a:spcAft>
              <a:buClr>
                <a:schemeClr val="dk1"/>
              </a:buClr>
              <a:buSzPts val="1100"/>
              <a:buFont typeface="Arial"/>
              <a:buNone/>
            </a:pPr>
            <a:r>
              <a:rPr lang="en" sz="1100" dirty="0">
                <a:solidFill>
                  <a:schemeClr val="dk1"/>
                </a:solidFill>
              </a:rPr>
              <a:t> </a:t>
            </a:r>
            <a:endParaRPr sz="1100" dirty="0">
              <a:solidFill>
                <a:schemeClr val="dk1"/>
              </a:solidFill>
            </a:endParaRPr>
          </a:p>
          <a:p>
            <a:pPr marL="457200" lvl="0" indent="0" algn="just" rtl="0">
              <a:lnSpc>
                <a:spcPct val="115000"/>
              </a:lnSpc>
              <a:spcBef>
                <a:spcPts val="0"/>
              </a:spcBef>
              <a:spcAft>
                <a:spcPts val="0"/>
              </a:spcAft>
              <a:buClr>
                <a:schemeClr val="dk1"/>
              </a:buClr>
              <a:buSzPts val="1100"/>
              <a:buFont typeface="Arial"/>
              <a:buNone/>
            </a:pPr>
            <a:r>
              <a:rPr lang="en" sz="1100" dirty="0">
                <a:solidFill>
                  <a:schemeClr val="dk1"/>
                </a:solidFill>
              </a:rPr>
              <a:t>B.</a:t>
            </a:r>
            <a:r>
              <a:rPr lang="en" sz="700" dirty="0">
                <a:solidFill>
                  <a:schemeClr val="dk1"/>
                </a:solidFill>
              </a:rPr>
              <a:t>    </a:t>
            </a:r>
            <a:r>
              <a:rPr lang="en" sz="1100" dirty="0">
                <a:solidFill>
                  <a:schemeClr val="dk1"/>
                </a:solidFill>
              </a:rPr>
              <a:t>Directed Works. Syllabi are directed works</a:t>
            </a:r>
            <a:r>
              <a:rPr lang="en" u="sng" baseline="30000" dirty="0">
                <a:solidFill>
                  <a:srgbClr val="467886"/>
                </a:solidFill>
                <a:hlinkClick r:id="rId4">
                  <a:extLst>
                    <a:ext uri="{A12FA001-AC4F-418D-AE19-62706E023703}">
                      <ahyp:hlinkClr xmlns:ahyp="http://schemas.microsoft.com/office/drawing/2018/hyperlinkcolor" val="tx"/>
                    </a:ext>
                  </a:extLst>
                </a:hlinkClick>
              </a:rPr>
              <a:t>[2]</a:t>
            </a:r>
            <a:r>
              <a:rPr lang="en" sz="1100" dirty="0">
                <a:solidFill>
                  <a:schemeClr val="dk1"/>
                </a:solidFill>
              </a:rPr>
              <a:t>, as distinguished from creative non-directed works, that are developed within the scope of an instructor’s employment and under institutional direction. Under section XII of Section 500.2 of the UNC Policy Manual, </a:t>
            </a:r>
            <a:r>
              <a:rPr lang="en" sz="1100" i="1" dirty="0">
                <a:solidFill>
                  <a:schemeClr val="dk1"/>
                </a:solidFill>
              </a:rPr>
              <a:t>Patent and Copyright Policies, </a:t>
            </a:r>
            <a:r>
              <a:rPr lang="en" sz="1100" dirty="0">
                <a:solidFill>
                  <a:schemeClr val="dk1"/>
                </a:solidFill>
              </a:rPr>
              <a:t>the institution is considered the copyright owner of course syllabi, as </a:t>
            </a:r>
            <a:r>
              <a:rPr lang="en" sz="1100" b="1" dirty="0">
                <a:solidFill>
                  <a:schemeClr val="dk1"/>
                </a:solidFill>
                <a:highlight>
                  <a:srgbClr val="FFCC00"/>
                </a:highlight>
              </a:rPr>
              <a:t>directed work</a:t>
            </a:r>
            <a:r>
              <a:rPr lang="en" sz="1100" dirty="0">
                <a:solidFill>
                  <a:schemeClr val="dk1"/>
                </a:solidFill>
                <a:highlight>
                  <a:srgbClr val="FFCC00"/>
                </a:highlight>
              </a:rPr>
              <a:t>.</a:t>
            </a:r>
            <a:r>
              <a:rPr lang="en" u="sng" baseline="30000" dirty="0">
                <a:solidFill>
                  <a:srgbClr val="467886"/>
                </a:solidFill>
                <a:hlinkClick r:id="rId5">
                  <a:extLst>
                    <a:ext uri="{A12FA001-AC4F-418D-AE19-62706E023703}">
                      <ahyp:hlinkClr xmlns:ahyp="http://schemas.microsoft.com/office/drawing/2018/hyperlinkcolor" val="tx"/>
                    </a:ext>
                  </a:extLst>
                </a:hlinkClick>
              </a:rPr>
              <a:t>[3]</a:t>
            </a:r>
            <a:r>
              <a:rPr lang="en" sz="1100" dirty="0">
                <a:solidFill>
                  <a:schemeClr val="dk1"/>
                </a:solidFill>
              </a:rPr>
              <a:t> As such, instructors do not retain personal copyright in these materials, and syllabi owned by a public agency generated in the course of public business, are not copyrightable in a manner that would exempt syllabi from public access to these records, consistent with state and federal public records laws. </a:t>
            </a:r>
            <a:r>
              <a:rPr lang="en" sz="1100" b="1" dirty="0">
                <a:solidFill>
                  <a:schemeClr val="dk1"/>
                </a:solidFill>
                <a:highlight>
                  <a:srgbClr val="FFCC00"/>
                </a:highlight>
              </a:rPr>
              <a:t>Syllabi shall be treated as “public records” as that term is used in Chapter 132 of the North Carolina General Statutes.</a:t>
            </a:r>
            <a:endParaRPr sz="1100" b="1" dirty="0">
              <a:solidFill>
                <a:schemeClr val="dk1"/>
              </a:solidFill>
              <a:highlight>
                <a:srgbClr val="FFCC00"/>
              </a:highlight>
            </a:endParaRPr>
          </a:p>
          <a:p>
            <a:pPr marL="0" lvl="0" indent="0" algn="l" rtl="0">
              <a:lnSpc>
                <a:spcPct val="100000"/>
              </a:lnSpc>
              <a:spcBef>
                <a:spcPts val="0"/>
              </a:spcBef>
              <a:spcAft>
                <a:spcPts val="0"/>
              </a:spcAft>
              <a:buSzPts val="1800"/>
              <a:buNone/>
            </a:pPr>
            <a:endParaRPr sz="1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3"/>
          <p:cNvSpPr txBox="1">
            <a:spLocks noGrp="1"/>
          </p:cNvSpPr>
          <p:nvPr>
            <p:ph type="title"/>
          </p:nvPr>
        </p:nvSpPr>
        <p:spPr>
          <a:xfrm>
            <a:off x="343950" y="99875"/>
            <a:ext cx="7971300" cy="7824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2800"/>
              <a:buNone/>
            </a:pPr>
            <a:r>
              <a:rPr lang="en"/>
              <a:t>Syllabi Content</a:t>
            </a:r>
            <a:endParaRPr b="1"/>
          </a:p>
        </p:txBody>
      </p:sp>
      <p:sp>
        <p:nvSpPr>
          <p:cNvPr id="124" name="Google Shape;124;p3"/>
          <p:cNvSpPr txBox="1"/>
          <p:nvPr/>
        </p:nvSpPr>
        <p:spPr>
          <a:xfrm>
            <a:off x="398000" y="1452850"/>
            <a:ext cx="8018700" cy="3975576"/>
          </a:xfrm>
          <a:prstGeom prst="rect">
            <a:avLst/>
          </a:prstGeom>
          <a:noFill/>
          <a:ln>
            <a:noFill/>
          </a:ln>
        </p:spPr>
        <p:txBody>
          <a:bodyPr spcFirstLastPara="1" wrap="square" lIns="0" tIns="0" rIns="0" bIns="0" anchor="t" anchorCtr="0">
            <a:spAutoFit/>
          </a:bodyPr>
          <a:lstStyle/>
          <a:p>
            <a:pPr marL="0" lvl="0" indent="0" algn="l" rtl="0">
              <a:lnSpc>
                <a:spcPct val="115000"/>
              </a:lnSpc>
              <a:spcBef>
                <a:spcPts val="0"/>
              </a:spcBef>
              <a:spcAft>
                <a:spcPts val="0"/>
              </a:spcAft>
              <a:buNone/>
            </a:pPr>
            <a:r>
              <a:rPr lang="en" sz="1300" dirty="0">
                <a:solidFill>
                  <a:schemeClr val="dk1"/>
                </a:solidFill>
              </a:rPr>
              <a:t>1.     Course name and prefix, along with the course description;</a:t>
            </a:r>
            <a:endParaRPr sz="1300" dirty="0">
              <a:solidFill>
                <a:schemeClr val="dk1"/>
              </a:solidFill>
            </a:endParaRPr>
          </a:p>
          <a:p>
            <a:pPr marL="0" lvl="0" indent="0" algn="l" rtl="0">
              <a:lnSpc>
                <a:spcPct val="115000"/>
              </a:lnSpc>
              <a:spcBef>
                <a:spcPts val="0"/>
              </a:spcBef>
              <a:spcAft>
                <a:spcPts val="0"/>
              </a:spcAft>
              <a:buNone/>
            </a:pPr>
            <a:r>
              <a:rPr lang="en" sz="1300" dirty="0">
                <a:solidFill>
                  <a:schemeClr val="dk1"/>
                </a:solidFill>
              </a:rPr>
              <a:t> </a:t>
            </a:r>
            <a:endParaRPr sz="1300" dirty="0">
              <a:solidFill>
                <a:schemeClr val="dk1"/>
              </a:solidFill>
            </a:endParaRPr>
          </a:p>
          <a:p>
            <a:pPr marL="0" lvl="0" indent="0" algn="l" rtl="0">
              <a:lnSpc>
                <a:spcPct val="115000"/>
              </a:lnSpc>
              <a:spcBef>
                <a:spcPts val="0"/>
              </a:spcBef>
              <a:spcAft>
                <a:spcPts val="0"/>
              </a:spcAft>
              <a:buNone/>
            </a:pPr>
            <a:r>
              <a:rPr lang="en" sz="1300" dirty="0">
                <a:solidFill>
                  <a:schemeClr val="dk1"/>
                </a:solidFill>
              </a:rPr>
              <a:t>2.     All goals, objectives, student learning outcomes, and/or student expectations for the course;</a:t>
            </a:r>
            <a:endParaRPr sz="1300" dirty="0">
              <a:solidFill>
                <a:schemeClr val="dk1"/>
              </a:solidFill>
            </a:endParaRPr>
          </a:p>
          <a:p>
            <a:pPr marL="0" lvl="0" indent="0" algn="l" rtl="0">
              <a:lnSpc>
                <a:spcPct val="115000"/>
              </a:lnSpc>
              <a:spcBef>
                <a:spcPts val="0"/>
              </a:spcBef>
              <a:spcAft>
                <a:spcPts val="0"/>
              </a:spcAft>
              <a:buNone/>
            </a:pPr>
            <a:r>
              <a:rPr lang="en" sz="1300" dirty="0">
                <a:solidFill>
                  <a:schemeClr val="dk1"/>
                </a:solidFill>
              </a:rPr>
              <a:t> </a:t>
            </a:r>
            <a:endParaRPr sz="1300" dirty="0">
              <a:solidFill>
                <a:schemeClr val="dk1"/>
              </a:solidFill>
            </a:endParaRPr>
          </a:p>
          <a:p>
            <a:pPr marL="342900" lvl="0" indent="-342900" algn="l" rtl="0">
              <a:lnSpc>
                <a:spcPct val="115000"/>
              </a:lnSpc>
              <a:spcBef>
                <a:spcPts val="0"/>
              </a:spcBef>
              <a:spcAft>
                <a:spcPts val="0"/>
              </a:spcAft>
              <a:buAutoNum type="arabicPeriod" startAt="3"/>
            </a:pPr>
            <a:r>
              <a:rPr lang="en" sz="1300" dirty="0">
                <a:solidFill>
                  <a:schemeClr val="dk1"/>
                </a:solidFill>
              </a:rPr>
              <a:t>An explanation of how student performance will be assessed, including the grading scale, percentage</a:t>
            </a:r>
          </a:p>
          <a:p>
            <a:pPr lvl="0" algn="l" rtl="0">
              <a:lnSpc>
                <a:spcPct val="115000"/>
              </a:lnSpc>
              <a:spcBef>
                <a:spcPts val="0"/>
              </a:spcBef>
              <a:spcAft>
                <a:spcPts val="0"/>
              </a:spcAft>
            </a:pPr>
            <a:r>
              <a:rPr lang="en" sz="1300" dirty="0">
                <a:solidFill>
                  <a:schemeClr val="dk1"/>
                </a:solidFill>
              </a:rPr>
              <a:t>       breakdown of major assignments, and how attendance or participation will affect a student’s final grade;</a:t>
            </a:r>
            <a:endParaRPr sz="1300" dirty="0">
              <a:solidFill>
                <a:schemeClr val="dk1"/>
              </a:solidFill>
            </a:endParaRPr>
          </a:p>
          <a:p>
            <a:pPr marL="0" lvl="0" indent="0" algn="l" rtl="0">
              <a:lnSpc>
                <a:spcPct val="115000"/>
              </a:lnSpc>
              <a:spcBef>
                <a:spcPts val="0"/>
              </a:spcBef>
              <a:spcAft>
                <a:spcPts val="0"/>
              </a:spcAft>
              <a:buNone/>
            </a:pPr>
            <a:r>
              <a:rPr lang="en" sz="1300" dirty="0">
                <a:solidFill>
                  <a:schemeClr val="dk1"/>
                </a:solidFill>
              </a:rPr>
              <a:t> </a:t>
            </a:r>
            <a:endParaRPr sz="1300" dirty="0">
              <a:solidFill>
                <a:schemeClr val="dk1"/>
              </a:solidFill>
            </a:endParaRPr>
          </a:p>
          <a:p>
            <a:pPr marL="0" lvl="0" indent="0" algn="l" rtl="0">
              <a:lnSpc>
                <a:spcPct val="115000"/>
              </a:lnSpc>
              <a:spcBef>
                <a:spcPts val="0"/>
              </a:spcBef>
              <a:spcAft>
                <a:spcPts val="0"/>
              </a:spcAft>
              <a:buNone/>
            </a:pPr>
            <a:r>
              <a:rPr lang="en" sz="1300" dirty="0">
                <a:solidFill>
                  <a:schemeClr val="dk1"/>
                </a:solidFill>
              </a:rPr>
              <a:t>4.     List of all course materials (physical and/or electronic) that students are required to purchase; and</a:t>
            </a:r>
            <a:endParaRPr sz="1300" dirty="0">
              <a:solidFill>
                <a:schemeClr val="dk1"/>
              </a:solidFill>
            </a:endParaRPr>
          </a:p>
          <a:p>
            <a:pPr marL="0" lvl="0" indent="0" algn="l" rtl="0">
              <a:lnSpc>
                <a:spcPct val="115000"/>
              </a:lnSpc>
              <a:spcBef>
                <a:spcPts val="0"/>
              </a:spcBef>
              <a:spcAft>
                <a:spcPts val="0"/>
              </a:spcAft>
              <a:buNone/>
            </a:pPr>
            <a:r>
              <a:rPr lang="en" sz="1300" dirty="0">
                <a:solidFill>
                  <a:schemeClr val="dk1"/>
                </a:solidFill>
              </a:rPr>
              <a:t> </a:t>
            </a:r>
            <a:endParaRPr sz="1300" dirty="0">
              <a:solidFill>
                <a:schemeClr val="dk1"/>
              </a:solidFill>
            </a:endParaRPr>
          </a:p>
          <a:p>
            <a:pPr marL="342900" lvl="0" indent="-342900" algn="l" rtl="0">
              <a:lnSpc>
                <a:spcPct val="115000"/>
              </a:lnSpc>
              <a:spcBef>
                <a:spcPts val="0"/>
              </a:spcBef>
              <a:spcAft>
                <a:spcPts val="0"/>
              </a:spcAft>
              <a:buAutoNum type="arabicPeriod" startAt="5"/>
            </a:pPr>
            <a:r>
              <a:rPr lang="en" sz="1300" dirty="0">
                <a:solidFill>
                  <a:schemeClr val="dk1"/>
                </a:solidFill>
              </a:rPr>
              <a:t>A statement noting that the course engages diverse scholarly perspectives to develop critical thinking,</a:t>
            </a:r>
          </a:p>
          <a:p>
            <a:pPr lvl="0" algn="l" rtl="0">
              <a:lnSpc>
                <a:spcPct val="115000"/>
              </a:lnSpc>
              <a:spcBef>
                <a:spcPts val="0"/>
              </a:spcBef>
              <a:spcAft>
                <a:spcPts val="0"/>
              </a:spcAft>
            </a:pPr>
            <a:r>
              <a:rPr lang="en" sz="1300" dirty="0">
                <a:solidFill>
                  <a:schemeClr val="dk1"/>
                </a:solidFill>
              </a:rPr>
              <a:t>       analysis, and debate and inclusion of a reading does not imply endorsement.</a:t>
            </a:r>
            <a:endParaRPr sz="1300" dirty="0">
              <a:solidFill>
                <a:schemeClr val="dk1"/>
              </a:solidFill>
            </a:endParaRPr>
          </a:p>
          <a:p>
            <a:pPr marL="0" lvl="0" indent="0" algn="just" rtl="0">
              <a:lnSpc>
                <a:spcPct val="115000"/>
              </a:lnSpc>
              <a:spcBef>
                <a:spcPts val="0"/>
              </a:spcBef>
              <a:spcAft>
                <a:spcPts val="0"/>
              </a:spcAft>
              <a:buNone/>
            </a:pPr>
            <a:r>
              <a:rPr lang="en" sz="1300" dirty="0">
                <a:solidFill>
                  <a:schemeClr val="dk1"/>
                </a:solidFill>
              </a:rPr>
              <a:t> </a:t>
            </a:r>
            <a:endParaRPr sz="1300" dirty="0">
              <a:solidFill>
                <a:schemeClr val="dk1"/>
              </a:solidFill>
            </a:endParaRPr>
          </a:p>
          <a:p>
            <a:pPr marL="457200" lvl="0" indent="-311150" algn="just" rtl="0">
              <a:lnSpc>
                <a:spcPct val="115000"/>
              </a:lnSpc>
              <a:spcBef>
                <a:spcPts val="0"/>
              </a:spcBef>
              <a:spcAft>
                <a:spcPts val="0"/>
              </a:spcAft>
              <a:buClr>
                <a:schemeClr val="dk1"/>
              </a:buClr>
              <a:buSzPts val="1300"/>
              <a:buChar char="●"/>
            </a:pPr>
            <a:r>
              <a:rPr lang="en" sz="1300" dirty="0">
                <a:solidFill>
                  <a:schemeClr val="dk1"/>
                </a:solidFill>
              </a:rPr>
              <a:t>Syllabi do not constitute an express or implied contract among the student, faculty, or institution. </a:t>
            </a:r>
            <a:endParaRPr sz="1300" dirty="0">
              <a:solidFill>
                <a:schemeClr val="dk1"/>
              </a:solidFill>
            </a:endParaRPr>
          </a:p>
          <a:p>
            <a:pPr marL="0" lvl="0" indent="457200" algn="just" rtl="0">
              <a:lnSpc>
                <a:spcPct val="115000"/>
              </a:lnSpc>
              <a:spcBef>
                <a:spcPts val="0"/>
              </a:spcBef>
              <a:spcAft>
                <a:spcPts val="0"/>
              </a:spcAft>
              <a:buNone/>
            </a:pPr>
            <a:r>
              <a:rPr lang="en" sz="1300" dirty="0">
                <a:solidFill>
                  <a:schemeClr val="dk1"/>
                </a:solidFill>
              </a:rPr>
              <a:t>Rather, syllabi serve as a guide for the course. </a:t>
            </a:r>
            <a:endParaRPr sz="1300" dirty="0">
              <a:solidFill>
                <a:schemeClr val="dk1"/>
              </a:solidFill>
            </a:endParaRPr>
          </a:p>
          <a:p>
            <a:pPr marL="0" lvl="0" indent="0" algn="just" rtl="0">
              <a:lnSpc>
                <a:spcPct val="115000"/>
              </a:lnSpc>
              <a:spcBef>
                <a:spcPts val="0"/>
              </a:spcBef>
              <a:spcAft>
                <a:spcPts val="0"/>
              </a:spcAft>
              <a:buNone/>
            </a:pPr>
            <a:r>
              <a:rPr lang="en" sz="1100" dirty="0">
                <a:solidFill>
                  <a:schemeClr val="dk1"/>
                </a:solidFill>
                <a:latin typeface="Calibri"/>
                <a:ea typeface="Calibri"/>
                <a:cs typeface="Calibri"/>
                <a:sym typeface="Calibri"/>
              </a:rPr>
              <a:t> </a:t>
            </a:r>
            <a:endParaRPr sz="1100" dirty="0">
              <a:solidFill>
                <a:schemeClr val="dk1"/>
              </a:solidFill>
              <a:latin typeface="Calibri"/>
              <a:ea typeface="Calibri"/>
              <a:cs typeface="Calibri"/>
              <a:sym typeface="Calibri"/>
            </a:endParaRPr>
          </a:p>
          <a:p>
            <a:pPr marL="457200" lvl="0" indent="0" algn="l" rtl="0">
              <a:lnSpc>
                <a:spcPct val="115000"/>
              </a:lnSpc>
              <a:spcBef>
                <a:spcPts val="300"/>
              </a:spcBef>
              <a:spcAft>
                <a:spcPts val="0"/>
              </a:spcAft>
              <a:buNone/>
            </a:pPr>
            <a:endParaRPr sz="1050" dirty="0">
              <a:solidFill>
                <a:srgbClr val="5E5E5E"/>
              </a:solidFill>
              <a:highlight>
                <a:srgbClr val="FFFFFF"/>
              </a:highlight>
              <a:latin typeface="Roboto"/>
              <a:ea typeface="Roboto"/>
              <a:cs typeface="Roboto"/>
              <a:sym typeface="Roboto"/>
            </a:endParaRPr>
          </a:p>
          <a:p>
            <a:pPr marL="0" marR="0" lvl="0" indent="0" algn="l" rtl="0">
              <a:lnSpc>
                <a:spcPct val="115000"/>
              </a:lnSpc>
              <a:spcBef>
                <a:spcPts val="1125"/>
              </a:spcBef>
              <a:spcAft>
                <a:spcPts val="0"/>
              </a:spcAft>
              <a:buClr>
                <a:srgbClr val="000000"/>
              </a:buClr>
              <a:buSzPts val="2100"/>
              <a:buFont typeface="Arial"/>
              <a:buNone/>
            </a:pPr>
            <a:endParaRPr sz="1100" dirty="0">
              <a:solidFill>
                <a:schemeClr val="dk1"/>
              </a:solidFill>
              <a:latin typeface="Calibri"/>
              <a:ea typeface="Calibri"/>
              <a:cs typeface="Calibri"/>
              <a:sym typeface="Calibri"/>
            </a:endParaRPr>
          </a:p>
        </p:txBody>
      </p:sp>
      <p:sp>
        <p:nvSpPr>
          <p:cNvPr id="125" name="Google Shape;125;p3"/>
          <p:cNvSpPr txBox="1"/>
          <p:nvPr/>
        </p:nvSpPr>
        <p:spPr>
          <a:xfrm>
            <a:off x="343950" y="832925"/>
            <a:ext cx="7803000" cy="289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Beginning in the 2026-27 academic year, all syllabi shall, at a minimum, include the following:</a:t>
            </a:r>
            <a:endParaRPr sz="17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1" name="Google Shape;131;p4"/>
          <p:cNvSpPr txBox="1">
            <a:spLocks noGrp="1"/>
          </p:cNvSpPr>
          <p:nvPr>
            <p:ph type="title"/>
          </p:nvPr>
        </p:nvSpPr>
        <p:spPr>
          <a:xfrm>
            <a:off x="257525" y="253025"/>
            <a:ext cx="3896100" cy="6081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3400"/>
              <a:buNone/>
            </a:pPr>
            <a:r>
              <a:rPr lang="en" sz="2800"/>
              <a:t>Availability of Syllabi</a:t>
            </a:r>
            <a:endParaRPr sz="2800"/>
          </a:p>
        </p:txBody>
      </p:sp>
      <p:sp>
        <p:nvSpPr>
          <p:cNvPr id="130" name="Google Shape;130;p4"/>
          <p:cNvSpPr txBox="1">
            <a:spLocks noGrp="1"/>
          </p:cNvSpPr>
          <p:nvPr>
            <p:ph type="subTitle" idx="1"/>
          </p:nvPr>
        </p:nvSpPr>
        <p:spPr>
          <a:xfrm>
            <a:off x="361975" y="938425"/>
            <a:ext cx="7888200" cy="1109400"/>
          </a:xfrm>
          <a:prstGeom prst="rect">
            <a:avLst/>
          </a:prstGeom>
          <a:noFill/>
          <a:ln>
            <a:noFill/>
          </a:ln>
        </p:spPr>
        <p:txBody>
          <a:bodyPr spcFirstLastPara="1" wrap="square" lIns="91425" tIns="91425" rIns="91425" bIns="91425" anchor="t" anchorCtr="0">
            <a:noAutofit/>
          </a:bodyPr>
          <a:lstStyle/>
          <a:p>
            <a:pPr marL="457200" lvl="0" indent="0" algn="just" rtl="0">
              <a:lnSpc>
                <a:spcPct val="115000"/>
              </a:lnSpc>
              <a:spcBef>
                <a:spcPts val="0"/>
              </a:spcBef>
              <a:spcAft>
                <a:spcPts val="0"/>
              </a:spcAft>
              <a:buClr>
                <a:schemeClr val="dk1"/>
              </a:buClr>
              <a:buSzPts val="1100"/>
              <a:buFont typeface="Arial"/>
              <a:buNone/>
            </a:pPr>
            <a:r>
              <a:rPr lang="en" sz="1500">
                <a:solidFill>
                  <a:schemeClr val="dk1"/>
                </a:solidFill>
              </a:rPr>
              <a:t>Beginning in the 2026-27 academic year, each instructor teaching a course offered by an institution for academic credit shall establish and maintain a course syllabus to properly define the expectations of the course and include information required in this regulation. </a:t>
            </a:r>
            <a:r>
              <a:rPr lang="en" sz="1500">
                <a:solidFill>
                  <a:schemeClr val="dk1"/>
                </a:solidFill>
                <a:highlight>
                  <a:srgbClr val="FFD966"/>
                </a:highlight>
              </a:rPr>
              <a:t>Academic experiences occurring outside of organized course sections and providing individual instruction in exchange for course credit, e.g. practicums, internships, independent research, and dissertations, may not require a syllabus.</a:t>
            </a:r>
            <a:endParaRPr sz="1500">
              <a:solidFill>
                <a:schemeClr val="dk1"/>
              </a:solidFill>
              <a:highlight>
                <a:srgbClr val="FFD966"/>
              </a:highlight>
            </a:endParaRPr>
          </a:p>
          <a:p>
            <a:pPr marL="457200" lvl="0" indent="0" algn="just"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Clr>
                <a:srgbClr val="434343"/>
              </a:buClr>
              <a:buSzPts val="1800"/>
              <a:buNone/>
            </a:pPr>
            <a:endParaRPr/>
          </a:p>
        </p:txBody>
      </p:sp>
      <p:sp>
        <p:nvSpPr>
          <p:cNvPr id="132" name="Google Shape;132;p4"/>
          <p:cNvSpPr txBox="1"/>
          <p:nvPr/>
        </p:nvSpPr>
        <p:spPr>
          <a:xfrm>
            <a:off x="868050" y="2651950"/>
            <a:ext cx="7518000" cy="1998300"/>
          </a:xfrm>
          <a:prstGeom prst="rect">
            <a:avLst/>
          </a:prstGeom>
          <a:noFill/>
          <a:ln>
            <a:noFill/>
          </a:ln>
        </p:spPr>
        <p:txBody>
          <a:bodyPr spcFirstLastPara="1" wrap="square" lIns="91425" tIns="91425" rIns="91425" bIns="91425" anchor="t" anchorCtr="0">
            <a:noAutofit/>
          </a:bodyPr>
          <a:lstStyle/>
          <a:p>
            <a:pPr marL="457200" lvl="0" indent="-317500" algn="l" rtl="0">
              <a:spcBef>
                <a:spcPts val="0"/>
              </a:spcBef>
              <a:spcAft>
                <a:spcPts val="0"/>
              </a:spcAft>
              <a:buSzPts val="1400"/>
              <a:buChar char="●"/>
            </a:pPr>
            <a:r>
              <a:rPr lang="en"/>
              <a:t>Syllabi will be available and housed on an online platform for each course offered in a given semester or session.</a:t>
            </a:r>
            <a:endParaRPr/>
          </a:p>
          <a:p>
            <a:pPr marL="457200" lvl="0" indent="0" algn="l" rtl="0">
              <a:spcBef>
                <a:spcPts val="0"/>
              </a:spcBef>
              <a:spcAft>
                <a:spcPts val="0"/>
              </a:spcAft>
              <a:buNone/>
            </a:pPr>
            <a:endParaRPr/>
          </a:p>
          <a:p>
            <a:pPr marL="457200" lvl="0" indent="-317500" algn="l" rtl="0">
              <a:spcBef>
                <a:spcPts val="0"/>
              </a:spcBef>
              <a:spcAft>
                <a:spcPts val="0"/>
              </a:spcAft>
              <a:buSzPts val="1400"/>
              <a:buChar char="●"/>
            </a:pPr>
            <a:r>
              <a:rPr lang="en"/>
              <a:t>Syllabi will be searchable to the public.</a:t>
            </a:r>
            <a:endParaRPr/>
          </a:p>
          <a:p>
            <a:pPr marL="457200" lvl="0" indent="0" algn="l" rtl="0">
              <a:spcBef>
                <a:spcPts val="0"/>
              </a:spcBef>
              <a:spcAft>
                <a:spcPts val="0"/>
              </a:spcAft>
              <a:buNone/>
            </a:pPr>
            <a:endParaRPr/>
          </a:p>
          <a:p>
            <a:pPr marL="457200" lvl="0" indent="-317500" algn="l" rtl="0">
              <a:spcBef>
                <a:spcPts val="0"/>
              </a:spcBef>
              <a:spcAft>
                <a:spcPts val="0"/>
              </a:spcAft>
              <a:buClr>
                <a:schemeClr val="dk1"/>
              </a:buClr>
              <a:buSzPts val="1400"/>
              <a:buChar char="●"/>
            </a:pPr>
            <a:r>
              <a:rPr lang="en">
                <a:solidFill>
                  <a:schemeClr val="dk1"/>
                </a:solidFill>
              </a:rPr>
              <a:t>All course syllabi shall be posted to the institution’s publicly available online platform no later than one (1) week prior to the first day of classes for the applicable semester or session:</a:t>
            </a:r>
            <a:endParaRPr sz="1500"/>
          </a:p>
          <a:p>
            <a:pPr marL="0" lvl="0" indent="0" algn="ctr" rtl="0">
              <a:spcBef>
                <a:spcPts val="0"/>
              </a:spcBef>
              <a:spcAft>
                <a:spcPts val="0"/>
              </a:spcAft>
              <a:buNone/>
            </a:pPr>
            <a:endParaRPr b="1"/>
          </a:p>
          <a:p>
            <a:pPr marL="0" lvl="0" indent="0" algn="l" rtl="0">
              <a:spcBef>
                <a:spcPts val="0"/>
              </a:spcBef>
              <a:spcAft>
                <a:spcPts val="0"/>
              </a:spcAft>
              <a:buNone/>
            </a:pPr>
            <a:endParaRPr b="1"/>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pic>
        <p:nvPicPr>
          <p:cNvPr id="137" name="Google Shape;137;p5" descr="This image lays out the Course syllabus into categories, including: course description, Goals, Objectives, Learnign Outcomes &amp; Students Expectations, Student Assessment, and Course Materials"/>
          <p:cNvPicPr preferRelativeResize="0">
            <a:picLocks noGrp="1"/>
          </p:cNvPicPr>
          <p:nvPr>
            <p:ph type="pic" idx="2"/>
          </p:nvPr>
        </p:nvPicPr>
        <p:blipFill rotWithShape="1">
          <a:blip r:embed="rId3">
            <a:alphaModFix/>
          </a:blip>
          <a:srcRect/>
          <a:stretch/>
        </p:blipFill>
        <p:spPr>
          <a:xfrm>
            <a:off x="4893550" y="929250"/>
            <a:ext cx="3000375" cy="3690974"/>
          </a:xfrm>
          <a:prstGeom prst="rect">
            <a:avLst/>
          </a:prstGeom>
          <a:noFill/>
          <a:ln>
            <a:noFill/>
          </a:ln>
        </p:spPr>
      </p:pic>
      <p:sp>
        <p:nvSpPr>
          <p:cNvPr id="138" name="Google Shape;138;p5"/>
          <p:cNvSpPr txBox="1">
            <a:spLocks noGrp="1"/>
          </p:cNvSpPr>
          <p:nvPr>
            <p:ph type="title"/>
          </p:nvPr>
        </p:nvSpPr>
        <p:spPr>
          <a:xfrm>
            <a:off x="337775" y="-28150"/>
            <a:ext cx="7971300" cy="13713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800"/>
              <a:buFont typeface="Arial"/>
              <a:buNone/>
            </a:pPr>
            <a:r>
              <a:rPr lang="en" sz="2800" b="1">
                <a:solidFill>
                  <a:srgbClr val="434343"/>
                </a:solidFill>
              </a:rPr>
              <a:t>How to Submit Course Syllabi</a:t>
            </a:r>
            <a:endParaRPr sz="1400" b="0" i="0" u="none" strike="noStrike" cap="none">
              <a:solidFill>
                <a:srgbClr val="434343"/>
              </a:solidFill>
              <a:latin typeface="Arial"/>
              <a:ea typeface="Arial"/>
              <a:cs typeface="Arial"/>
              <a:sym typeface="Arial"/>
            </a:endParaRPr>
          </a:p>
        </p:txBody>
      </p:sp>
      <p:sp>
        <p:nvSpPr>
          <p:cNvPr id="139" name="Google Shape;139;p5"/>
          <p:cNvSpPr txBox="1"/>
          <p:nvPr/>
        </p:nvSpPr>
        <p:spPr>
          <a:xfrm>
            <a:off x="371250" y="1156875"/>
            <a:ext cx="3455700" cy="3544200"/>
          </a:xfrm>
          <a:prstGeom prst="rect">
            <a:avLst/>
          </a:prstGeom>
          <a:noFill/>
          <a:ln>
            <a:noFill/>
          </a:ln>
        </p:spPr>
        <p:txBody>
          <a:bodyPr spcFirstLastPara="1" wrap="square" lIns="91425" tIns="45700" rIns="91425" bIns="45700" anchor="t" anchorCtr="0">
            <a:noAutofit/>
          </a:bodyPr>
          <a:lstStyle/>
          <a:p>
            <a:pPr marL="342900" marR="0" lvl="0" indent="-317500" algn="l" rtl="0">
              <a:lnSpc>
                <a:spcPct val="100000"/>
              </a:lnSpc>
              <a:spcBef>
                <a:spcPts val="400"/>
              </a:spcBef>
              <a:spcAft>
                <a:spcPts val="0"/>
              </a:spcAft>
              <a:buClr>
                <a:srgbClr val="000000"/>
              </a:buClr>
              <a:buSzPts val="1600"/>
              <a:buFont typeface="Arial"/>
              <a:buChar char="•"/>
            </a:pPr>
            <a:r>
              <a:rPr lang="en" sz="1600" b="1" dirty="0"/>
              <a:t>Write up syllabus content</a:t>
            </a:r>
            <a:endParaRPr sz="1600" dirty="0"/>
          </a:p>
          <a:p>
            <a:pPr marL="914400" marR="0" lvl="1" indent="-330200" algn="l" rtl="0">
              <a:lnSpc>
                <a:spcPct val="100000"/>
              </a:lnSpc>
              <a:spcBef>
                <a:spcPts val="400"/>
              </a:spcBef>
              <a:spcAft>
                <a:spcPts val="0"/>
              </a:spcAft>
              <a:buSzPts val="1600"/>
              <a:buChar char="–"/>
            </a:pPr>
            <a:r>
              <a:rPr lang="en" sz="1600" dirty="0"/>
              <a:t>Auto-populated fields</a:t>
            </a:r>
            <a:endParaRPr sz="1600" dirty="0"/>
          </a:p>
          <a:p>
            <a:pPr marL="1371600" marR="0" lvl="2" indent="-330200" algn="l" rtl="0">
              <a:lnSpc>
                <a:spcPct val="100000"/>
              </a:lnSpc>
              <a:spcBef>
                <a:spcPts val="400"/>
              </a:spcBef>
              <a:spcAft>
                <a:spcPts val="0"/>
              </a:spcAft>
              <a:buSzPts val="1600"/>
              <a:buChar char="•"/>
            </a:pPr>
            <a:r>
              <a:rPr lang="en" sz="1600" dirty="0"/>
              <a:t>Course Description</a:t>
            </a:r>
            <a:endParaRPr sz="1600" dirty="0"/>
          </a:p>
          <a:p>
            <a:pPr marL="1371600" marR="0" lvl="2" indent="-330200" algn="l" rtl="0">
              <a:lnSpc>
                <a:spcPct val="100000"/>
              </a:lnSpc>
              <a:spcBef>
                <a:spcPts val="400"/>
              </a:spcBef>
              <a:spcAft>
                <a:spcPts val="0"/>
              </a:spcAft>
              <a:buSzPts val="1600"/>
              <a:buChar char="•"/>
            </a:pPr>
            <a:r>
              <a:rPr lang="en" sz="1600" dirty="0"/>
              <a:t>Statement Regarding Endorsement</a:t>
            </a:r>
            <a:endParaRPr sz="1600" dirty="0"/>
          </a:p>
          <a:p>
            <a:pPr marL="1371600" marR="0" lvl="2" indent="-330200" algn="l" rtl="0">
              <a:lnSpc>
                <a:spcPct val="100000"/>
              </a:lnSpc>
              <a:spcBef>
                <a:spcPts val="400"/>
              </a:spcBef>
              <a:spcAft>
                <a:spcPts val="0"/>
              </a:spcAft>
              <a:buSzPts val="1600"/>
              <a:buChar char="•"/>
            </a:pPr>
            <a:r>
              <a:rPr lang="en" sz="1600" dirty="0"/>
              <a:t>Textbook Rental Materials*</a:t>
            </a:r>
            <a:endParaRPr sz="1600" dirty="0"/>
          </a:p>
          <a:p>
            <a:pPr marL="342900" marR="0" lvl="0" indent="-317500" algn="l" rtl="0">
              <a:lnSpc>
                <a:spcPct val="100000"/>
              </a:lnSpc>
              <a:spcBef>
                <a:spcPts val="400"/>
              </a:spcBef>
              <a:spcAft>
                <a:spcPts val="0"/>
              </a:spcAft>
              <a:buSzPts val="1600"/>
              <a:buChar char="•"/>
            </a:pPr>
            <a:r>
              <a:rPr lang="en" sz="1600" dirty="0">
                <a:solidFill>
                  <a:schemeClr val="dk1"/>
                </a:solidFill>
              </a:rPr>
              <a:t>Email→Link to Qualtrics form from IRAP</a:t>
            </a:r>
            <a:endParaRPr sz="1600" dirty="0">
              <a:solidFill>
                <a:schemeClr val="dk1"/>
              </a:solidFill>
            </a:endParaRPr>
          </a:p>
          <a:p>
            <a:pPr marL="342900" marR="0" lvl="0" indent="-317500" algn="l" rtl="0">
              <a:lnSpc>
                <a:spcPct val="100000"/>
              </a:lnSpc>
              <a:spcBef>
                <a:spcPts val="400"/>
              </a:spcBef>
              <a:spcAft>
                <a:spcPts val="0"/>
              </a:spcAft>
              <a:buSzPts val="1600"/>
              <a:buChar char="•"/>
            </a:pPr>
            <a:r>
              <a:rPr lang="en" sz="1600" dirty="0"/>
              <a:t>Insert content into fields</a:t>
            </a:r>
            <a:endParaRPr sz="1600" dirty="0"/>
          </a:p>
          <a:p>
            <a:pPr marL="342900" marR="0" lvl="0" indent="-317500" algn="l" rtl="0">
              <a:lnSpc>
                <a:spcPct val="100000"/>
              </a:lnSpc>
              <a:spcBef>
                <a:spcPts val="400"/>
              </a:spcBef>
              <a:spcAft>
                <a:spcPts val="0"/>
              </a:spcAft>
              <a:buSzPts val="1600"/>
              <a:buChar char="•"/>
            </a:pPr>
            <a:r>
              <a:rPr lang="en" sz="1600" dirty="0"/>
              <a:t>Submit</a:t>
            </a:r>
            <a:endParaRPr sz="1600" dirty="0"/>
          </a:p>
          <a:p>
            <a:pPr marL="2286000" marR="0" lvl="0" indent="0" algn="l" rtl="0">
              <a:lnSpc>
                <a:spcPct val="100000"/>
              </a:lnSpc>
              <a:spcBef>
                <a:spcPts val="360"/>
              </a:spcBef>
              <a:spcAft>
                <a:spcPts val="0"/>
              </a:spcAft>
              <a:buClr>
                <a:srgbClr val="000000"/>
              </a:buClr>
              <a:buSzPts val="1800"/>
              <a:buFont typeface="Arial"/>
              <a:buNone/>
            </a:pPr>
            <a:endParaRPr sz="1800" b="0" i="0" u="none" strike="noStrike" cap="none" dirty="0">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g3da7e9e1913_0_0"/>
          <p:cNvSpPr txBox="1">
            <a:spLocks noGrp="1"/>
          </p:cNvSpPr>
          <p:nvPr>
            <p:ph type="title"/>
          </p:nvPr>
        </p:nvSpPr>
        <p:spPr>
          <a:xfrm>
            <a:off x="343950" y="99875"/>
            <a:ext cx="7971300" cy="7824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2800"/>
              <a:buNone/>
            </a:pPr>
            <a:r>
              <a:rPr lang="en"/>
              <a:t>Syllabi Content</a:t>
            </a:r>
            <a:endParaRPr b="1"/>
          </a:p>
        </p:txBody>
      </p:sp>
      <p:sp>
        <p:nvSpPr>
          <p:cNvPr id="146" name="Google Shape;146;g3da7e9e1913_0_0"/>
          <p:cNvSpPr txBox="1"/>
          <p:nvPr/>
        </p:nvSpPr>
        <p:spPr>
          <a:xfrm>
            <a:off x="343950" y="832925"/>
            <a:ext cx="7803000" cy="289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Beginning in the 2026-27 academic year, all syllabi shall, at a minimum, include the following:</a:t>
            </a:r>
            <a:endParaRPr sz="1700"/>
          </a:p>
        </p:txBody>
      </p:sp>
      <p:sp>
        <p:nvSpPr>
          <p:cNvPr id="145" name="Google Shape;145;g3da7e9e1913_0_0"/>
          <p:cNvSpPr txBox="1"/>
          <p:nvPr/>
        </p:nvSpPr>
        <p:spPr>
          <a:xfrm>
            <a:off x="343950" y="1284200"/>
            <a:ext cx="4396200" cy="4078200"/>
          </a:xfrm>
          <a:prstGeom prst="rect">
            <a:avLst/>
          </a:prstGeom>
          <a:noFill/>
          <a:ln>
            <a:noFill/>
          </a:ln>
        </p:spPr>
        <p:txBody>
          <a:bodyPr spcFirstLastPara="1" wrap="square" lIns="0" tIns="0" rIns="0" bIns="0" anchor="t" anchorCtr="0">
            <a:spAutoFit/>
          </a:bodyPr>
          <a:lstStyle/>
          <a:p>
            <a:pPr marL="0" lvl="0" indent="0" algn="l" rtl="0">
              <a:lnSpc>
                <a:spcPct val="115000"/>
              </a:lnSpc>
              <a:spcBef>
                <a:spcPts val="0"/>
              </a:spcBef>
              <a:spcAft>
                <a:spcPts val="0"/>
              </a:spcAft>
              <a:buNone/>
            </a:pPr>
            <a:r>
              <a:rPr lang="en" sz="1100" dirty="0">
                <a:solidFill>
                  <a:schemeClr val="dk1"/>
                </a:solidFill>
              </a:rPr>
              <a:t>1.   Course name and prefix, along with the course description;</a:t>
            </a:r>
            <a:endParaRPr sz="1100" dirty="0">
              <a:solidFill>
                <a:schemeClr val="dk1"/>
              </a:solidFill>
            </a:endParaRPr>
          </a:p>
          <a:p>
            <a:pPr marL="0" lvl="0" indent="0" algn="l" rtl="0">
              <a:lnSpc>
                <a:spcPct val="115000"/>
              </a:lnSpc>
              <a:spcBef>
                <a:spcPts val="0"/>
              </a:spcBef>
              <a:spcAft>
                <a:spcPts val="0"/>
              </a:spcAft>
              <a:buNone/>
            </a:pPr>
            <a:r>
              <a:rPr lang="en" sz="1100" dirty="0">
                <a:solidFill>
                  <a:schemeClr val="dk1"/>
                </a:solidFill>
              </a:rPr>
              <a:t> </a:t>
            </a:r>
            <a:endParaRPr sz="1100" dirty="0">
              <a:solidFill>
                <a:schemeClr val="dk1"/>
              </a:solidFill>
            </a:endParaRPr>
          </a:p>
          <a:p>
            <a:pPr marL="228600" lvl="0" indent="-228600" algn="l" rtl="0">
              <a:lnSpc>
                <a:spcPct val="115000"/>
              </a:lnSpc>
              <a:spcBef>
                <a:spcPts val="0"/>
              </a:spcBef>
              <a:spcAft>
                <a:spcPts val="0"/>
              </a:spcAft>
              <a:buAutoNum type="arabicPeriod" startAt="2"/>
            </a:pPr>
            <a:r>
              <a:rPr lang="en" sz="1100" b="1" dirty="0">
                <a:solidFill>
                  <a:schemeClr val="dk1"/>
                </a:solidFill>
              </a:rPr>
              <a:t>All goals, objectives, student learning outcomes, and/or</a:t>
            </a:r>
          </a:p>
          <a:p>
            <a:pPr lvl="0" algn="l" rtl="0">
              <a:lnSpc>
                <a:spcPct val="115000"/>
              </a:lnSpc>
              <a:spcBef>
                <a:spcPts val="0"/>
              </a:spcBef>
              <a:spcAft>
                <a:spcPts val="0"/>
              </a:spcAft>
            </a:pPr>
            <a:r>
              <a:rPr lang="en" sz="1100" b="1" dirty="0">
                <a:solidFill>
                  <a:schemeClr val="dk1"/>
                </a:solidFill>
              </a:rPr>
              <a:t>      student expectations for the course;</a:t>
            </a:r>
            <a:endParaRPr sz="1100" b="1" dirty="0">
              <a:solidFill>
                <a:schemeClr val="dk1"/>
              </a:solidFill>
            </a:endParaRPr>
          </a:p>
          <a:p>
            <a:pPr marL="0" lvl="0" indent="0" algn="l" rtl="0">
              <a:lnSpc>
                <a:spcPct val="115000"/>
              </a:lnSpc>
              <a:spcBef>
                <a:spcPts val="0"/>
              </a:spcBef>
              <a:spcAft>
                <a:spcPts val="0"/>
              </a:spcAft>
              <a:buNone/>
            </a:pPr>
            <a:r>
              <a:rPr lang="en" sz="1100" b="1" dirty="0">
                <a:solidFill>
                  <a:schemeClr val="dk1"/>
                </a:solidFill>
              </a:rPr>
              <a:t> </a:t>
            </a:r>
            <a:endParaRPr sz="1100" b="1" dirty="0">
              <a:solidFill>
                <a:schemeClr val="dk1"/>
              </a:solidFill>
            </a:endParaRPr>
          </a:p>
          <a:p>
            <a:pPr marL="228600" lvl="4" indent="-228600">
              <a:lnSpc>
                <a:spcPct val="115000"/>
              </a:lnSpc>
              <a:buAutoNum type="arabicPeriod" startAt="3"/>
            </a:pPr>
            <a:r>
              <a:rPr lang="en" sz="1100" b="1" dirty="0">
                <a:solidFill>
                  <a:schemeClr val="dk1"/>
                </a:solidFill>
              </a:rPr>
              <a:t>An explanation of how student performance will be</a:t>
            </a:r>
          </a:p>
          <a:p>
            <a:pPr lvl="4">
              <a:lnSpc>
                <a:spcPct val="115000"/>
              </a:lnSpc>
            </a:pPr>
            <a:r>
              <a:rPr lang="en" sz="1100" b="1" dirty="0">
                <a:solidFill>
                  <a:schemeClr val="dk1"/>
                </a:solidFill>
              </a:rPr>
              <a:t>      assessed, including the grading scale, percentage breakdown</a:t>
            </a:r>
          </a:p>
          <a:p>
            <a:pPr lvl="4">
              <a:lnSpc>
                <a:spcPct val="115000"/>
              </a:lnSpc>
            </a:pPr>
            <a:r>
              <a:rPr lang="en" sz="1100" b="1" dirty="0">
                <a:solidFill>
                  <a:schemeClr val="dk1"/>
                </a:solidFill>
              </a:rPr>
              <a:t>      of major assignments, and how attendance or participation</a:t>
            </a:r>
          </a:p>
          <a:p>
            <a:pPr lvl="4">
              <a:lnSpc>
                <a:spcPct val="115000"/>
              </a:lnSpc>
            </a:pPr>
            <a:r>
              <a:rPr lang="en" sz="1100" b="1" dirty="0">
                <a:solidFill>
                  <a:schemeClr val="dk1"/>
                </a:solidFill>
              </a:rPr>
              <a:t>      will affect a student’s final grade;</a:t>
            </a:r>
            <a:endParaRPr sz="1100" b="1" dirty="0">
              <a:solidFill>
                <a:schemeClr val="dk1"/>
              </a:solidFill>
            </a:endParaRPr>
          </a:p>
          <a:p>
            <a:pPr marL="0" lvl="0" indent="0" algn="l" rtl="0">
              <a:lnSpc>
                <a:spcPct val="115000"/>
              </a:lnSpc>
              <a:spcBef>
                <a:spcPts val="0"/>
              </a:spcBef>
              <a:spcAft>
                <a:spcPts val="0"/>
              </a:spcAft>
              <a:buNone/>
            </a:pPr>
            <a:r>
              <a:rPr lang="en" sz="1100" dirty="0">
                <a:solidFill>
                  <a:schemeClr val="dk1"/>
                </a:solidFill>
              </a:rPr>
              <a:t> </a:t>
            </a:r>
            <a:endParaRPr sz="1100" dirty="0">
              <a:solidFill>
                <a:schemeClr val="dk1"/>
              </a:solidFill>
            </a:endParaRPr>
          </a:p>
          <a:p>
            <a:pPr marL="228600" lvl="0" indent="-228600" algn="l" rtl="0">
              <a:lnSpc>
                <a:spcPct val="115000"/>
              </a:lnSpc>
              <a:spcBef>
                <a:spcPts val="0"/>
              </a:spcBef>
              <a:spcAft>
                <a:spcPts val="0"/>
              </a:spcAft>
              <a:buAutoNum type="arabicPeriod" startAt="4"/>
            </a:pPr>
            <a:r>
              <a:rPr lang="en" sz="1100" dirty="0">
                <a:solidFill>
                  <a:schemeClr val="dk1"/>
                </a:solidFill>
              </a:rPr>
              <a:t>List of all course materials (physical and/or electronic) that</a:t>
            </a:r>
          </a:p>
          <a:p>
            <a:pPr lvl="0" algn="l" rtl="0">
              <a:lnSpc>
                <a:spcPct val="115000"/>
              </a:lnSpc>
              <a:spcBef>
                <a:spcPts val="0"/>
              </a:spcBef>
              <a:spcAft>
                <a:spcPts val="0"/>
              </a:spcAft>
            </a:pPr>
            <a:r>
              <a:rPr lang="en" sz="1100" dirty="0">
                <a:solidFill>
                  <a:schemeClr val="dk1"/>
                </a:solidFill>
              </a:rPr>
              <a:t>      students are required to purchase; and</a:t>
            </a:r>
            <a:endParaRPr sz="1100" dirty="0">
              <a:solidFill>
                <a:schemeClr val="dk1"/>
              </a:solidFill>
            </a:endParaRPr>
          </a:p>
          <a:p>
            <a:pPr marL="0" lvl="0" indent="0" algn="l" rtl="0">
              <a:lnSpc>
                <a:spcPct val="115000"/>
              </a:lnSpc>
              <a:spcBef>
                <a:spcPts val="0"/>
              </a:spcBef>
              <a:spcAft>
                <a:spcPts val="0"/>
              </a:spcAft>
              <a:buNone/>
            </a:pPr>
            <a:r>
              <a:rPr lang="en" sz="1100" dirty="0">
                <a:solidFill>
                  <a:schemeClr val="dk1"/>
                </a:solidFill>
              </a:rPr>
              <a:t> </a:t>
            </a:r>
            <a:endParaRPr sz="1100" dirty="0">
              <a:solidFill>
                <a:schemeClr val="dk1"/>
              </a:solidFill>
            </a:endParaRPr>
          </a:p>
          <a:p>
            <a:pPr marL="228600" lvl="0" indent="-228600" algn="l" rtl="0">
              <a:lnSpc>
                <a:spcPct val="115000"/>
              </a:lnSpc>
              <a:spcBef>
                <a:spcPts val="0"/>
              </a:spcBef>
              <a:spcAft>
                <a:spcPts val="0"/>
              </a:spcAft>
              <a:buAutoNum type="arabicPeriod" startAt="5"/>
            </a:pPr>
            <a:r>
              <a:rPr lang="en" sz="1100" dirty="0">
                <a:solidFill>
                  <a:schemeClr val="dk1"/>
                </a:solidFill>
              </a:rPr>
              <a:t>A statement noting that the course engages diverse scholarly</a:t>
            </a:r>
          </a:p>
          <a:p>
            <a:pPr lvl="0" algn="l" rtl="0">
              <a:lnSpc>
                <a:spcPct val="115000"/>
              </a:lnSpc>
              <a:spcBef>
                <a:spcPts val="0"/>
              </a:spcBef>
              <a:spcAft>
                <a:spcPts val="0"/>
              </a:spcAft>
            </a:pPr>
            <a:r>
              <a:rPr lang="en" sz="1100" dirty="0">
                <a:solidFill>
                  <a:schemeClr val="dk1"/>
                </a:solidFill>
              </a:rPr>
              <a:t>      perspectives to develop critical thinking, analysis, and debate and</a:t>
            </a:r>
          </a:p>
          <a:p>
            <a:pPr lvl="0" algn="l" rtl="0">
              <a:lnSpc>
                <a:spcPct val="115000"/>
              </a:lnSpc>
              <a:spcBef>
                <a:spcPts val="0"/>
              </a:spcBef>
              <a:spcAft>
                <a:spcPts val="0"/>
              </a:spcAft>
            </a:pPr>
            <a:r>
              <a:rPr lang="en" sz="1100" dirty="0">
                <a:solidFill>
                  <a:schemeClr val="dk1"/>
                </a:solidFill>
              </a:rPr>
              <a:t>      inclusion of a reading does not imply endorsement.</a:t>
            </a:r>
            <a:endParaRPr sz="1100" dirty="0">
              <a:solidFill>
                <a:schemeClr val="dk1"/>
              </a:solidFill>
            </a:endParaRPr>
          </a:p>
          <a:p>
            <a:pPr marL="0" lvl="0" indent="457200" algn="just" rtl="0">
              <a:lnSpc>
                <a:spcPct val="115000"/>
              </a:lnSpc>
              <a:spcBef>
                <a:spcPts val="0"/>
              </a:spcBef>
              <a:spcAft>
                <a:spcPts val="0"/>
              </a:spcAft>
              <a:buNone/>
            </a:pPr>
            <a:endParaRPr sz="1300" dirty="0">
              <a:solidFill>
                <a:schemeClr val="dk1"/>
              </a:solidFill>
            </a:endParaRPr>
          </a:p>
          <a:p>
            <a:pPr marL="0" lvl="0" indent="0" algn="just" rtl="0">
              <a:lnSpc>
                <a:spcPct val="115000"/>
              </a:lnSpc>
              <a:spcBef>
                <a:spcPts val="0"/>
              </a:spcBef>
              <a:spcAft>
                <a:spcPts val="0"/>
              </a:spcAft>
              <a:buNone/>
            </a:pPr>
            <a:r>
              <a:rPr lang="en" sz="1100" dirty="0">
                <a:solidFill>
                  <a:schemeClr val="dk1"/>
                </a:solidFill>
                <a:latin typeface="Calibri"/>
                <a:ea typeface="Calibri"/>
                <a:cs typeface="Calibri"/>
                <a:sym typeface="Calibri"/>
              </a:rPr>
              <a:t> </a:t>
            </a:r>
            <a:endParaRPr sz="1100" dirty="0">
              <a:solidFill>
                <a:schemeClr val="dk1"/>
              </a:solidFill>
              <a:latin typeface="Calibri"/>
              <a:ea typeface="Calibri"/>
              <a:cs typeface="Calibri"/>
              <a:sym typeface="Calibri"/>
            </a:endParaRPr>
          </a:p>
          <a:p>
            <a:pPr marL="457200" lvl="0" indent="0" algn="l" rtl="0">
              <a:lnSpc>
                <a:spcPct val="115000"/>
              </a:lnSpc>
              <a:spcBef>
                <a:spcPts val="300"/>
              </a:spcBef>
              <a:spcAft>
                <a:spcPts val="0"/>
              </a:spcAft>
              <a:buNone/>
            </a:pPr>
            <a:endParaRPr sz="1050" dirty="0">
              <a:solidFill>
                <a:srgbClr val="5E5E5E"/>
              </a:solidFill>
              <a:highlight>
                <a:srgbClr val="FFFFFF"/>
              </a:highlight>
              <a:latin typeface="Roboto"/>
              <a:ea typeface="Roboto"/>
              <a:cs typeface="Roboto"/>
              <a:sym typeface="Roboto"/>
            </a:endParaRPr>
          </a:p>
          <a:p>
            <a:pPr marL="0" marR="0" lvl="0" indent="0" algn="l" rtl="0">
              <a:lnSpc>
                <a:spcPct val="115000"/>
              </a:lnSpc>
              <a:spcBef>
                <a:spcPts val="1125"/>
              </a:spcBef>
              <a:spcAft>
                <a:spcPts val="0"/>
              </a:spcAft>
              <a:buClr>
                <a:srgbClr val="000000"/>
              </a:buClr>
              <a:buSzPts val="2100"/>
              <a:buFont typeface="Arial"/>
              <a:buNone/>
            </a:pPr>
            <a:endParaRPr sz="1100" dirty="0">
              <a:solidFill>
                <a:schemeClr val="dk1"/>
              </a:solidFill>
              <a:latin typeface="Calibri"/>
              <a:ea typeface="Calibri"/>
              <a:cs typeface="Calibri"/>
              <a:sym typeface="Calibri"/>
            </a:endParaRPr>
          </a:p>
        </p:txBody>
      </p:sp>
      <p:sp>
        <p:nvSpPr>
          <p:cNvPr id="147" name="Google Shape;147;g3da7e9e1913_0_0"/>
          <p:cNvSpPr txBox="1"/>
          <p:nvPr/>
        </p:nvSpPr>
        <p:spPr>
          <a:xfrm>
            <a:off x="6022825" y="1171425"/>
            <a:ext cx="2192400" cy="289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Prepopulated &amp; Editable</a:t>
            </a:r>
            <a:endParaRPr/>
          </a:p>
        </p:txBody>
      </p:sp>
      <p:sp>
        <p:nvSpPr>
          <p:cNvPr id="148" name="Google Shape;148;g3da7e9e1913_0_0">
            <a:extLst>
              <a:ext uri="{C183D7F6-B498-43B3-948B-1728B52AA6E4}">
                <adec:decorative xmlns:adec="http://schemas.microsoft.com/office/drawing/2017/decorative" val="1"/>
              </a:ext>
            </a:extLst>
          </p:cNvPr>
          <p:cNvSpPr/>
          <p:nvPr/>
        </p:nvSpPr>
        <p:spPr>
          <a:xfrm>
            <a:off x="4740150" y="1758675"/>
            <a:ext cx="415200" cy="1120200"/>
          </a:xfrm>
          <a:prstGeom prst="rightBrace">
            <a:avLst>
              <a:gd name="adj1" fmla="val 50000"/>
              <a:gd name="adj2" fmla="val 5000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b="1"/>
          </a:p>
        </p:txBody>
      </p:sp>
      <p:sp>
        <p:nvSpPr>
          <p:cNvPr id="149" name="Google Shape;149;g3da7e9e1913_0_0"/>
          <p:cNvSpPr txBox="1"/>
          <p:nvPr/>
        </p:nvSpPr>
        <p:spPr>
          <a:xfrm>
            <a:off x="5332050" y="2071575"/>
            <a:ext cx="3401100" cy="289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t>Completed by instructor</a:t>
            </a:r>
            <a:endParaRPr b="1"/>
          </a:p>
        </p:txBody>
      </p:sp>
      <p:sp>
        <p:nvSpPr>
          <p:cNvPr id="150" name="Google Shape;150;g3da7e9e1913_0_0"/>
          <p:cNvSpPr txBox="1"/>
          <p:nvPr/>
        </p:nvSpPr>
        <p:spPr>
          <a:xfrm>
            <a:off x="5950550" y="3178400"/>
            <a:ext cx="2192400" cy="289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Prepopulated &amp; Editable</a:t>
            </a:r>
            <a:endParaRPr/>
          </a:p>
        </p:txBody>
      </p:sp>
      <p:sp>
        <p:nvSpPr>
          <p:cNvPr id="151" name="Google Shape;151;g3da7e9e1913_0_0"/>
          <p:cNvSpPr txBox="1"/>
          <p:nvPr/>
        </p:nvSpPr>
        <p:spPr>
          <a:xfrm>
            <a:off x="6022825" y="3869575"/>
            <a:ext cx="2565600" cy="289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Prepopulated &amp; Cannot Edit</a:t>
            </a:r>
            <a:endParaRPr/>
          </a:p>
        </p:txBody>
      </p:sp>
      <p:cxnSp>
        <p:nvCxnSpPr>
          <p:cNvPr id="152" name="Google Shape;152;g3da7e9e1913_0_0">
            <a:extLst>
              <a:ext uri="{C183D7F6-B498-43B3-948B-1728B52AA6E4}">
                <adec:decorative xmlns:adec="http://schemas.microsoft.com/office/drawing/2017/decorative" val="1"/>
              </a:ext>
            </a:extLst>
          </p:cNvPr>
          <p:cNvCxnSpPr/>
          <p:nvPr/>
        </p:nvCxnSpPr>
        <p:spPr>
          <a:xfrm flipH="1">
            <a:off x="4572050" y="1361150"/>
            <a:ext cx="1378500" cy="12000"/>
          </a:xfrm>
          <a:prstGeom prst="straightConnector1">
            <a:avLst/>
          </a:prstGeom>
          <a:noFill/>
          <a:ln w="19050" cap="flat" cmpd="sng">
            <a:solidFill>
              <a:schemeClr val="dk2"/>
            </a:solidFill>
            <a:prstDash val="solid"/>
            <a:round/>
            <a:headEnd type="none" w="med" len="med"/>
            <a:tailEnd type="triangle" w="med" len="med"/>
          </a:ln>
        </p:spPr>
      </p:cxnSp>
      <p:cxnSp>
        <p:nvCxnSpPr>
          <p:cNvPr id="153" name="Google Shape;153;g3da7e9e1913_0_0">
            <a:extLst>
              <a:ext uri="{C183D7F6-B498-43B3-948B-1728B52AA6E4}">
                <adec:decorative xmlns:adec="http://schemas.microsoft.com/office/drawing/2017/decorative" val="1"/>
              </a:ext>
            </a:extLst>
          </p:cNvPr>
          <p:cNvCxnSpPr/>
          <p:nvPr/>
        </p:nvCxnSpPr>
        <p:spPr>
          <a:xfrm flipH="1">
            <a:off x="4572000" y="3361775"/>
            <a:ext cx="1378500" cy="12000"/>
          </a:xfrm>
          <a:prstGeom prst="straightConnector1">
            <a:avLst/>
          </a:prstGeom>
          <a:noFill/>
          <a:ln w="19050" cap="flat" cmpd="sng">
            <a:solidFill>
              <a:schemeClr val="dk2"/>
            </a:solidFill>
            <a:prstDash val="solid"/>
            <a:round/>
            <a:headEnd type="none" w="med" len="med"/>
            <a:tailEnd type="triangle" w="med" len="med"/>
          </a:ln>
        </p:spPr>
      </p:cxnSp>
      <p:cxnSp>
        <p:nvCxnSpPr>
          <p:cNvPr id="154" name="Google Shape;154;g3da7e9e1913_0_0">
            <a:extLst>
              <a:ext uri="{C183D7F6-B498-43B3-948B-1728B52AA6E4}">
                <adec:decorative xmlns:adec="http://schemas.microsoft.com/office/drawing/2017/decorative" val="1"/>
              </a:ext>
            </a:extLst>
          </p:cNvPr>
          <p:cNvCxnSpPr/>
          <p:nvPr/>
        </p:nvCxnSpPr>
        <p:spPr>
          <a:xfrm flipH="1">
            <a:off x="4642800" y="4068175"/>
            <a:ext cx="1378500" cy="12000"/>
          </a:xfrm>
          <a:prstGeom prst="straightConnector1">
            <a:avLst/>
          </a:prstGeom>
          <a:noFill/>
          <a:ln w="19050" cap="flat" cmpd="sng">
            <a:solidFill>
              <a:schemeClr val="dk2"/>
            </a:solidFill>
            <a:prstDash val="solid"/>
            <a:round/>
            <a:headEnd type="none" w="med" len="med"/>
            <a:tailEnd type="triangle" w="med" len="med"/>
          </a:ln>
        </p:spPr>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g3da7e9e1913_0_6"/>
          <p:cNvSpPr txBox="1">
            <a:spLocks noGrp="1"/>
          </p:cNvSpPr>
          <p:nvPr>
            <p:ph type="title"/>
          </p:nvPr>
        </p:nvSpPr>
        <p:spPr>
          <a:xfrm>
            <a:off x="337775" y="-51600"/>
            <a:ext cx="7971300" cy="13713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800"/>
              <a:buFont typeface="Arial"/>
              <a:buNone/>
            </a:pPr>
            <a:r>
              <a:rPr lang="en" sz="2800" b="1">
                <a:solidFill>
                  <a:srgbClr val="434343"/>
                </a:solidFill>
              </a:rPr>
              <a:t>How to Submit Course Syllabi</a:t>
            </a:r>
            <a:endParaRPr sz="1400" b="0" i="0" u="none" strike="noStrike" cap="none">
              <a:solidFill>
                <a:srgbClr val="434343"/>
              </a:solidFill>
              <a:latin typeface="Arial"/>
              <a:ea typeface="Arial"/>
              <a:cs typeface="Arial"/>
              <a:sym typeface="Arial"/>
            </a:endParaRPr>
          </a:p>
        </p:txBody>
      </p:sp>
      <p:sp>
        <p:nvSpPr>
          <p:cNvPr id="160" name="Google Shape;160;g3da7e9e1913_0_6"/>
          <p:cNvSpPr txBox="1"/>
          <p:nvPr/>
        </p:nvSpPr>
        <p:spPr>
          <a:xfrm>
            <a:off x="371225" y="1556950"/>
            <a:ext cx="3752700" cy="30585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400"/>
              </a:spcBef>
              <a:spcAft>
                <a:spcPts val="0"/>
              </a:spcAft>
              <a:buClr>
                <a:srgbClr val="000000"/>
              </a:buClr>
              <a:buSzPts val="2000"/>
              <a:buChar char="•"/>
            </a:pPr>
            <a:r>
              <a:rPr lang="en" sz="2000" dirty="0"/>
              <a:t>Write up syllabus content</a:t>
            </a:r>
            <a:endParaRPr sz="2000" dirty="0"/>
          </a:p>
          <a:p>
            <a:pPr marL="342900" marR="0" lvl="0" indent="-342900" algn="l" rtl="0">
              <a:lnSpc>
                <a:spcPct val="100000"/>
              </a:lnSpc>
              <a:spcBef>
                <a:spcPts val="400"/>
              </a:spcBef>
              <a:spcAft>
                <a:spcPts val="0"/>
              </a:spcAft>
              <a:buSzPts val="2000"/>
              <a:buChar char="•"/>
            </a:pPr>
            <a:r>
              <a:rPr lang="en" sz="2000" b="1" dirty="0"/>
              <a:t>Email→Link to Qualtrics form from IRAP</a:t>
            </a:r>
            <a:endParaRPr sz="2000" b="1" dirty="0"/>
          </a:p>
          <a:p>
            <a:pPr marL="342900" marR="0" lvl="0" indent="-342900" algn="l" rtl="0">
              <a:lnSpc>
                <a:spcPct val="100000"/>
              </a:lnSpc>
              <a:spcBef>
                <a:spcPts val="400"/>
              </a:spcBef>
              <a:spcAft>
                <a:spcPts val="0"/>
              </a:spcAft>
              <a:buSzPts val="2000"/>
              <a:buChar char="•"/>
            </a:pPr>
            <a:r>
              <a:rPr lang="en" sz="2000" dirty="0"/>
              <a:t>Insert content into fields</a:t>
            </a:r>
            <a:endParaRPr sz="2000" dirty="0"/>
          </a:p>
          <a:p>
            <a:pPr marL="342900" marR="0" lvl="0" indent="-342900" algn="l" rtl="0">
              <a:lnSpc>
                <a:spcPct val="100000"/>
              </a:lnSpc>
              <a:spcBef>
                <a:spcPts val="400"/>
              </a:spcBef>
              <a:spcAft>
                <a:spcPts val="0"/>
              </a:spcAft>
              <a:buSzPts val="2000"/>
              <a:buChar char="•"/>
            </a:pPr>
            <a:r>
              <a:rPr lang="en" sz="2000" dirty="0"/>
              <a:t>Submit</a:t>
            </a:r>
            <a:endParaRPr sz="2000" dirty="0"/>
          </a:p>
          <a:p>
            <a:pPr marL="2286000" marR="0" lvl="0" indent="0" algn="l" rtl="0">
              <a:lnSpc>
                <a:spcPct val="100000"/>
              </a:lnSpc>
              <a:spcBef>
                <a:spcPts val="360"/>
              </a:spcBef>
              <a:spcAft>
                <a:spcPts val="0"/>
              </a:spcAft>
              <a:buClr>
                <a:srgbClr val="000000"/>
              </a:buClr>
              <a:buSzPts val="1800"/>
              <a:buFont typeface="Arial"/>
              <a:buNone/>
            </a:pPr>
            <a:endParaRPr sz="1800" b="0" i="0" u="none" strike="noStrike" cap="none" dirty="0">
              <a:solidFill>
                <a:srgbClr val="000000"/>
              </a:solidFill>
              <a:latin typeface="Arial"/>
              <a:ea typeface="Arial"/>
              <a:cs typeface="Arial"/>
              <a:sym typeface="Arial"/>
            </a:endParaRPr>
          </a:p>
        </p:txBody>
      </p:sp>
      <p:pic>
        <p:nvPicPr>
          <p:cNvPr id="161" name="Google Shape;161;g3da7e9e1913_0_6" descr="Sample syllabus email from The Institutional Reasearch and Planning Office, linking to course materials and directions to complete the form."/>
          <p:cNvPicPr preferRelativeResize="0">
            <a:picLocks noGrp="1"/>
          </p:cNvPicPr>
          <p:nvPr>
            <p:ph type="pic" idx="2"/>
          </p:nvPr>
        </p:nvPicPr>
        <p:blipFill rotWithShape="1">
          <a:blip r:embed="rId3">
            <a:alphaModFix/>
          </a:blip>
          <a:srcRect l="-1727" t="-2308" r="-1696" b="-12542"/>
          <a:stretch/>
        </p:blipFill>
        <p:spPr>
          <a:xfrm>
            <a:off x="3874375" y="1181700"/>
            <a:ext cx="4953000" cy="33147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pic>
        <p:nvPicPr>
          <p:cNvPr id="166" name="Google Shape;166;g3da7e9e1913_0_12" descr="Syllabi Components are shown with blank fields to be completed by faculty members"/>
          <p:cNvPicPr preferRelativeResize="0">
            <a:picLocks noGrp="1"/>
          </p:cNvPicPr>
          <p:nvPr>
            <p:ph type="pic" idx="2"/>
          </p:nvPr>
        </p:nvPicPr>
        <p:blipFill rotWithShape="1">
          <a:blip r:embed="rId3">
            <a:alphaModFix/>
          </a:blip>
          <a:srcRect l="-30676" r="-30692"/>
          <a:stretch/>
        </p:blipFill>
        <p:spPr>
          <a:xfrm>
            <a:off x="4989873" y="1018025"/>
            <a:ext cx="3747349" cy="3418051"/>
          </a:xfrm>
          <a:prstGeom prst="rect">
            <a:avLst/>
          </a:prstGeom>
          <a:noFill/>
          <a:ln w="9525" cap="flat" cmpd="sng">
            <a:solidFill>
              <a:srgbClr val="FFCC00"/>
            </a:solidFill>
            <a:prstDash val="solid"/>
            <a:round/>
            <a:headEnd type="none" w="sm" len="sm"/>
            <a:tailEnd type="none" w="sm" len="sm"/>
          </a:ln>
        </p:spPr>
      </p:pic>
      <p:sp>
        <p:nvSpPr>
          <p:cNvPr id="167" name="Google Shape;167;g3da7e9e1913_0_12"/>
          <p:cNvSpPr txBox="1">
            <a:spLocks noGrp="1"/>
          </p:cNvSpPr>
          <p:nvPr>
            <p:ph type="title"/>
          </p:nvPr>
        </p:nvSpPr>
        <p:spPr>
          <a:xfrm>
            <a:off x="337775" y="-51600"/>
            <a:ext cx="7971300" cy="13713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800"/>
              <a:buFont typeface="Arial"/>
              <a:buNone/>
            </a:pPr>
            <a:r>
              <a:rPr lang="en" sz="2800" b="1">
                <a:solidFill>
                  <a:srgbClr val="434343"/>
                </a:solidFill>
              </a:rPr>
              <a:t>How to Submit Course Syllabi</a:t>
            </a:r>
            <a:endParaRPr sz="1400" b="0" i="0" u="none" strike="noStrike" cap="none">
              <a:solidFill>
                <a:srgbClr val="434343"/>
              </a:solidFill>
              <a:latin typeface="Arial"/>
              <a:ea typeface="Arial"/>
              <a:cs typeface="Arial"/>
              <a:sym typeface="Arial"/>
            </a:endParaRPr>
          </a:p>
        </p:txBody>
      </p:sp>
      <p:sp>
        <p:nvSpPr>
          <p:cNvPr id="168" name="Google Shape;168;g3da7e9e1913_0_12"/>
          <p:cNvSpPr txBox="1"/>
          <p:nvPr/>
        </p:nvSpPr>
        <p:spPr>
          <a:xfrm>
            <a:off x="371225" y="1556950"/>
            <a:ext cx="5082600" cy="30585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400"/>
              </a:spcBef>
              <a:spcAft>
                <a:spcPts val="0"/>
              </a:spcAft>
              <a:buClr>
                <a:srgbClr val="000000"/>
              </a:buClr>
              <a:buSzPts val="2000"/>
              <a:buChar char="•"/>
            </a:pPr>
            <a:r>
              <a:rPr lang="en" sz="2000" dirty="0"/>
              <a:t>Write up syllabus information</a:t>
            </a:r>
            <a:endParaRPr sz="2000" dirty="0"/>
          </a:p>
          <a:p>
            <a:pPr marL="342900" marR="0" lvl="0" indent="-342900" algn="l" rtl="0">
              <a:lnSpc>
                <a:spcPct val="100000"/>
              </a:lnSpc>
              <a:spcBef>
                <a:spcPts val="400"/>
              </a:spcBef>
              <a:spcAft>
                <a:spcPts val="0"/>
              </a:spcAft>
              <a:buSzPts val="2000"/>
              <a:buChar char="•"/>
            </a:pPr>
            <a:r>
              <a:rPr lang="en" sz="2000" dirty="0"/>
              <a:t>Email→Link to Qualtrics form</a:t>
            </a:r>
            <a:endParaRPr sz="2000" dirty="0"/>
          </a:p>
          <a:p>
            <a:pPr marL="342900" marR="0" lvl="0" indent="-342900" algn="l" rtl="0">
              <a:lnSpc>
                <a:spcPct val="100000"/>
              </a:lnSpc>
              <a:spcBef>
                <a:spcPts val="400"/>
              </a:spcBef>
              <a:spcAft>
                <a:spcPts val="0"/>
              </a:spcAft>
              <a:buSzPts val="2000"/>
              <a:buChar char="•"/>
            </a:pPr>
            <a:r>
              <a:rPr lang="en" sz="2000" b="1" dirty="0"/>
              <a:t>Insert content into fields</a:t>
            </a:r>
            <a:endParaRPr sz="2000" b="1" dirty="0"/>
          </a:p>
          <a:p>
            <a:pPr marL="342900" marR="0" lvl="0" indent="-342900" algn="l" rtl="0">
              <a:lnSpc>
                <a:spcPct val="100000"/>
              </a:lnSpc>
              <a:spcBef>
                <a:spcPts val="400"/>
              </a:spcBef>
              <a:spcAft>
                <a:spcPts val="0"/>
              </a:spcAft>
              <a:buSzPts val="2000"/>
              <a:buChar char="•"/>
            </a:pPr>
            <a:r>
              <a:rPr lang="en" sz="2000" dirty="0"/>
              <a:t>Submit</a:t>
            </a:r>
            <a:endParaRPr sz="2000" dirty="0"/>
          </a:p>
          <a:p>
            <a:pPr marL="2286000" marR="0" lvl="0" indent="0" algn="l" rtl="0">
              <a:lnSpc>
                <a:spcPct val="100000"/>
              </a:lnSpc>
              <a:spcBef>
                <a:spcPts val="360"/>
              </a:spcBef>
              <a:spcAft>
                <a:spcPts val="0"/>
              </a:spcAft>
              <a:buClr>
                <a:srgbClr val="000000"/>
              </a:buClr>
              <a:buSzPts val="1800"/>
              <a:buFont typeface="Arial"/>
              <a:buNone/>
            </a:pPr>
            <a:endParaRPr sz="1800" b="0" i="0" u="none" strike="noStrike" cap="none" dirty="0">
              <a:solidFill>
                <a:srgbClr val="000000"/>
              </a:solidFill>
              <a:latin typeface="Arial"/>
              <a:ea typeface="Arial"/>
              <a:cs typeface="Arial"/>
              <a:sym typeface="Arial"/>
            </a:endParaRPr>
          </a:p>
        </p:txBody>
      </p:sp>
      <p:sp>
        <p:nvSpPr>
          <p:cNvPr id="169" name="Google Shape;169;g3da7e9e1913_0_12">
            <a:extLst>
              <a:ext uri="{C183D7F6-B498-43B3-948B-1728B52AA6E4}">
                <adec:decorative xmlns:adec="http://schemas.microsoft.com/office/drawing/2017/decorative" val="1"/>
              </a:ext>
            </a:extLst>
          </p:cNvPr>
          <p:cNvSpPr/>
          <p:nvPr/>
        </p:nvSpPr>
        <p:spPr>
          <a:xfrm>
            <a:off x="5305300" y="2394000"/>
            <a:ext cx="241200" cy="1485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70" name="Google Shape;170;g3da7e9e1913_0_12">
            <a:extLst>
              <a:ext uri="{C183D7F6-B498-43B3-948B-1728B52AA6E4}">
                <adec:decorative xmlns:adec="http://schemas.microsoft.com/office/drawing/2017/decorative" val="1"/>
              </a:ext>
            </a:extLst>
          </p:cNvPr>
          <p:cNvSpPr/>
          <p:nvPr/>
        </p:nvSpPr>
        <p:spPr>
          <a:xfrm>
            <a:off x="5305300" y="3157800"/>
            <a:ext cx="241200" cy="1485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highlight>
                <a:srgbClr val="FFCC00"/>
              </a:highlight>
            </a:endParaRPr>
          </a:p>
        </p:txBody>
      </p:sp>
      <p:sp>
        <p:nvSpPr>
          <p:cNvPr id="171" name="Google Shape;171;g3da7e9e1913_0_12">
            <a:extLst>
              <a:ext uri="{C183D7F6-B498-43B3-948B-1728B52AA6E4}">
                <adec:decorative xmlns:adec="http://schemas.microsoft.com/office/drawing/2017/decorative" val="1"/>
              </a:ext>
            </a:extLst>
          </p:cNvPr>
          <p:cNvSpPr/>
          <p:nvPr/>
        </p:nvSpPr>
        <p:spPr>
          <a:xfrm>
            <a:off x="5305300" y="3921600"/>
            <a:ext cx="241200" cy="1485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7" name="Google Shape;177;g3da7e9e1913_0_18"/>
          <p:cNvSpPr txBox="1">
            <a:spLocks noGrp="1"/>
          </p:cNvSpPr>
          <p:nvPr>
            <p:ph type="title"/>
          </p:nvPr>
        </p:nvSpPr>
        <p:spPr>
          <a:xfrm>
            <a:off x="337775" y="-51600"/>
            <a:ext cx="7971300" cy="13713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800"/>
              <a:buFont typeface="Arial"/>
              <a:buNone/>
            </a:pPr>
            <a:r>
              <a:rPr lang="en" sz="2800" b="1">
                <a:solidFill>
                  <a:srgbClr val="434343"/>
                </a:solidFill>
              </a:rPr>
              <a:t>How to Submit Course Syllabi</a:t>
            </a:r>
            <a:endParaRPr sz="1400" b="0" i="0" u="none" strike="noStrike" cap="none">
              <a:solidFill>
                <a:srgbClr val="434343"/>
              </a:solidFill>
              <a:latin typeface="Arial"/>
              <a:ea typeface="Arial"/>
              <a:cs typeface="Arial"/>
              <a:sym typeface="Arial"/>
            </a:endParaRPr>
          </a:p>
        </p:txBody>
      </p:sp>
      <p:sp>
        <p:nvSpPr>
          <p:cNvPr id="178" name="Google Shape;178;g3da7e9e1913_0_18"/>
          <p:cNvSpPr txBox="1"/>
          <p:nvPr/>
        </p:nvSpPr>
        <p:spPr>
          <a:xfrm>
            <a:off x="371225" y="1556950"/>
            <a:ext cx="4425746" cy="30585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400"/>
              </a:spcBef>
              <a:spcAft>
                <a:spcPts val="0"/>
              </a:spcAft>
              <a:buClr>
                <a:srgbClr val="000000"/>
              </a:buClr>
              <a:buSzPts val="2000"/>
              <a:buChar char="•"/>
            </a:pPr>
            <a:r>
              <a:rPr lang="en" sz="2000" dirty="0"/>
              <a:t>Write up syllabus information</a:t>
            </a:r>
            <a:endParaRPr sz="2000" dirty="0"/>
          </a:p>
          <a:p>
            <a:pPr marL="342900" marR="0" lvl="0" indent="-342900" algn="l" rtl="0">
              <a:lnSpc>
                <a:spcPct val="100000"/>
              </a:lnSpc>
              <a:spcBef>
                <a:spcPts val="400"/>
              </a:spcBef>
              <a:spcAft>
                <a:spcPts val="0"/>
              </a:spcAft>
              <a:buSzPts val="2000"/>
              <a:buChar char="•"/>
            </a:pPr>
            <a:r>
              <a:rPr lang="en" sz="2000" dirty="0"/>
              <a:t>Email→Link to Qualtrics form</a:t>
            </a:r>
            <a:endParaRPr sz="2000" dirty="0"/>
          </a:p>
          <a:p>
            <a:pPr marL="342900" marR="0" lvl="0" indent="-342900" algn="l" rtl="0">
              <a:lnSpc>
                <a:spcPct val="100000"/>
              </a:lnSpc>
              <a:spcBef>
                <a:spcPts val="400"/>
              </a:spcBef>
              <a:spcAft>
                <a:spcPts val="0"/>
              </a:spcAft>
              <a:buSzPts val="2000"/>
              <a:buChar char="•"/>
            </a:pPr>
            <a:r>
              <a:rPr lang="en" sz="2000" dirty="0"/>
              <a:t>Insert content into fields</a:t>
            </a:r>
            <a:endParaRPr sz="2000" dirty="0"/>
          </a:p>
          <a:p>
            <a:pPr marL="342900" marR="0" lvl="0" indent="-342900" algn="l" rtl="0">
              <a:lnSpc>
                <a:spcPct val="100000"/>
              </a:lnSpc>
              <a:spcBef>
                <a:spcPts val="400"/>
              </a:spcBef>
              <a:spcAft>
                <a:spcPts val="0"/>
              </a:spcAft>
              <a:buSzPts val="2000"/>
              <a:buChar char="•"/>
            </a:pPr>
            <a:r>
              <a:rPr lang="en" sz="2000" b="1" dirty="0"/>
              <a:t>Submit</a:t>
            </a:r>
            <a:endParaRPr sz="2000" b="1" dirty="0"/>
          </a:p>
          <a:p>
            <a:pPr marL="2286000" marR="0" lvl="0" indent="0" algn="l" rtl="0">
              <a:lnSpc>
                <a:spcPct val="100000"/>
              </a:lnSpc>
              <a:spcBef>
                <a:spcPts val="360"/>
              </a:spcBef>
              <a:spcAft>
                <a:spcPts val="0"/>
              </a:spcAft>
              <a:buClr>
                <a:srgbClr val="000000"/>
              </a:buClr>
              <a:buSzPts val="1800"/>
              <a:buFont typeface="Arial"/>
              <a:buNone/>
            </a:pPr>
            <a:endParaRPr sz="1800" b="0" i="0" u="none" strike="noStrike" cap="none" dirty="0">
              <a:solidFill>
                <a:srgbClr val="000000"/>
              </a:solidFill>
              <a:latin typeface="Arial"/>
              <a:ea typeface="Arial"/>
              <a:cs typeface="Arial"/>
              <a:sym typeface="Arial"/>
            </a:endParaRPr>
          </a:p>
        </p:txBody>
      </p:sp>
      <p:pic>
        <p:nvPicPr>
          <p:cNvPr id="176" name="Google Shape;176;g3da7e9e1913_0_18" descr="Please review before submitting syllabi information. There is an option to download as a PDF if needed. "/>
          <p:cNvPicPr preferRelativeResize="0">
            <a:picLocks noGrp="1"/>
          </p:cNvPicPr>
          <p:nvPr>
            <p:ph type="pic" idx="2"/>
          </p:nvPr>
        </p:nvPicPr>
        <p:blipFill rotWithShape="1">
          <a:blip r:embed="rId3">
            <a:alphaModFix/>
          </a:blip>
          <a:srcRect t="14679" b="14679"/>
          <a:stretch/>
        </p:blipFill>
        <p:spPr>
          <a:xfrm>
            <a:off x="5106886" y="1319700"/>
            <a:ext cx="3202200" cy="2920799"/>
          </a:xfrm>
          <a:prstGeom prst="rect">
            <a:avLst/>
          </a:prstGeom>
          <a:noFill/>
          <a:ln w="9525" cap="flat" cmpd="sng">
            <a:solidFill>
              <a:srgbClr val="FFCC00"/>
            </a:solidFill>
            <a:prstDash val="solid"/>
            <a:round/>
            <a:headEnd type="none" w="sm" len="sm"/>
            <a:tailEnd type="none" w="sm" len="sm"/>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2053</Words>
  <Application>Microsoft Office PowerPoint</Application>
  <PresentationFormat>On-screen Show (16:9)</PresentationFormat>
  <Paragraphs>153</Paragraphs>
  <Slides>16</Slides>
  <Notes>16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Calibri</vt:lpstr>
      <vt:lpstr>Arial</vt:lpstr>
      <vt:lpstr>Roboto</vt:lpstr>
      <vt:lpstr>Simple Light</vt:lpstr>
      <vt:lpstr>Faculty Syllabus Training</vt:lpstr>
      <vt:lpstr>UNC Syllabus Policy 400.1.6</vt:lpstr>
      <vt:lpstr>Syllabi Content</vt:lpstr>
      <vt:lpstr>Availability of Syllabi</vt:lpstr>
      <vt:lpstr>How to Submit Course Syllabi</vt:lpstr>
      <vt:lpstr>Syllabi Content</vt:lpstr>
      <vt:lpstr>How to Submit Course Syllabi</vt:lpstr>
      <vt:lpstr>How to Submit Course Syllabi</vt:lpstr>
      <vt:lpstr>How to Submit Course Syllabi</vt:lpstr>
      <vt:lpstr>Public Facing Platform</vt:lpstr>
      <vt:lpstr>Additional Guidance</vt:lpstr>
      <vt:lpstr>Canvas</vt:lpstr>
      <vt:lpstr>Additional Guidance</vt:lpstr>
      <vt:lpstr>Need Assistance?</vt:lpstr>
      <vt:lpstr>Contact Us</vt:lpstr>
      <vt:lpstr>Q &amp; 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Lauren Davis</dc:creator>
  <cp:lastModifiedBy>Lauren Davis</cp:lastModifiedBy>
  <cp:revision>1</cp:revision>
  <dcterms:modified xsi:type="dcterms:W3CDTF">2026-08-10T20:54:05Z</dcterms:modified>
</cp:coreProperties>
</file>