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2" r:id="rId1"/>
  </p:sldMasterIdLst>
  <p:notesMasterIdLst>
    <p:notesMasterId r:id="rId15"/>
  </p:notesMasterIdLst>
  <p:sldIdLst>
    <p:sldId id="257" r:id="rId2"/>
    <p:sldId id="258" r:id="rId3"/>
    <p:sldId id="259" r:id="rId4"/>
    <p:sldId id="260" r:id="rId5"/>
    <p:sldId id="261" r:id="rId6"/>
    <p:sldId id="269" r:id="rId7"/>
    <p:sldId id="262" r:id="rId8"/>
    <p:sldId id="263" r:id="rId9"/>
    <p:sldId id="264" r:id="rId10"/>
    <p:sldId id="270" r:id="rId11"/>
    <p:sldId id="271" r:id="rId12"/>
    <p:sldId id="266" r:id="rId13"/>
    <p:sldId id="267"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AAFAD-980A-43DC-881E-DA7AA3310446}">
  <a:tblStyle styleId="{906AAFAD-980A-43DC-881E-DA7AA3310446}" styleName="Table_0">
    <a:wholeTbl>
      <a:tcTxStyle b="off" i="off">
        <a:font>
          <a:latin typeface="Arial"/>
          <a:ea typeface="Arial"/>
          <a:cs typeface="Arial"/>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6E6E6"/>
          </a:solidFill>
        </a:fill>
      </a:tcStyle>
    </a:wholeTbl>
    <a:band1H>
      <a:tcTxStyle b="off" i="off"/>
      <a:tcStyle>
        <a:tcBdr/>
        <a:fill>
          <a:solidFill>
            <a:srgbClr val="CACACA"/>
          </a:solidFill>
        </a:fill>
      </a:tcStyle>
    </a:band1H>
    <a:band2H>
      <a:tcTxStyle b="off" i="off"/>
      <a:tcStyle>
        <a:tcBdr/>
      </a:tcStyle>
    </a:band2H>
    <a:band1V>
      <a:tcTxStyle b="off" i="off"/>
      <a:tcStyle>
        <a:tcBdr/>
        <a:fill>
          <a:solidFill>
            <a:srgbClr val="CACACA"/>
          </a:solidFill>
        </a:fill>
      </a:tcStyle>
    </a:band1V>
    <a:band2V>
      <a:tcTxStyle b="off" i="off"/>
      <a:tcStyle>
        <a:tcBdr/>
      </a:tcStyle>
    </a:band2V>
    <a:lastCol>
      <a:tcTxStyle b="on" i="off">
        <a:font>
          <a:latin typeface="Arial"/>
          <a:ea typeface="Arial"/>
          <a:cs typeface="Arial"/>
        </a:font>
        <a:srgbClr val="FFFFFF"/>
      </a:tcTxStyle>
      <a:tcStyle>
        <a:tcBdr/>
        <a:fill>
          <a:solidFill>
            <a:srgbClr val="000000"/>
          </a:solidFill>
        </a:fill>
      </a:tcStyle>
    </a:lastCol>
    <a:firstCol>
      <a:tcTxStyle b="on" i="off">
        <a:font>
          <a:latin typeface="Arial"/>
          <a:ea typeface="Arial"/>
          <a:cs typeface="Arial"/>
        </a:font>
        <a:srgbClr val="FFFFFF"/>
      </a:tcTxStyle>
      <a:tcStyle>
        <a:tcBdr/>
        <a:fill>
          <a:solidFill>
            <a:srgbClr val="000000"/>
          </a:solidFill>
        </a:fill>
      </a:tcStyle>
    </a:firstCol>
    <a:lastRow>
      <a:tcTxStyle b="on" i="off">
        <a:font>
          <a:latin typeface="Arial"/>
          <a:ea typeface="Arial"/>
          <a:cs typeface="Arial"/>
        </a:font>
        <a:srgbClr val="FFFFFF"/>
      </a:tcTxStyle>
      <a:tcStyle>
        <a:tcBdr>
          <a:top>
            <a:ln w="38100" cap="flat" cmpd="sng">
              <a:solidFill>
                <a:srgbClr val="FFFFFF"/>
              </a:solidFill>
              <a:prstDash val="solid"/>
              <a:round/>
              <a:headEnd type="none" w="sm" len="sm"/>
              <a:tailEnd type="none" w="sm" len="sm"/>
            </a:ln>
          </a:top>
        </a:tcBdr>
        <a:fill>
          <a:solidFill>
            <a:srgbClr val="000000"/>
          </a:solidFill>
        </a:fill>
      </a:tcStyle>
    </a:lastRow>
    <a:seCell>
      <a:tcTxStyle b="off" i="off"/>
      <a:tcStyle>
        <a:tcBdr/>
      </a:tcStyle>
    </a:seCell>
    <a:swCell>
      <a:tcTxStyle b="off" i="off"/>
      <a:tcStyle>
        <a:tcBdr/>
      </a:tcStyle>
    </a:swCell>
    <a:firstRow>
      <a:tcTxStyle b="on" i="off">
        <a:font>
          <a:latin typeface="Arial"/>
          <a:ea typeface="Arial"/>
          <a:cs typeface="Arial"/>
        </a:font>
        <a:srgbClr val="FFFFFF"/>
      </a:tcTxStyle>
      <a:tcStyle>
        <a:tcBdr>
          <a:bottom>
            <a:ln w="38100" cap="flat" cmpd="sng">
              <a:solidFill>
                <a:srgbClr val="FFFFFF"/>
              </a:solidFill>
              <a:prstDash val="solid"/>
              <a:round/>
              <a:headEnd type="none" w="sm" len="sm"/>
              <a:tailEnd type="none" w="sm" len="sm"/>
            </a:ln>
          </a:bottom>
        </a:tcBdr>
        <a:fill>
          <a:solidFill>
            <a:srgbClr val="000000"/>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58"/>
  </p:normalViewPr>
  <p:slideViewPr>
    <p:cSldViewPr snapToGrid="0">
      <p:cViewPr varScale="1">
        <p:scale>
          <a:sx n="133" d="100"/>
          <a:sy n="133" d="100"/>
        </p:scale>
        <p:origin x="906"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a:extLst>
            <a:ext uri="{FF2B5EF4-FFF2-40B4-BE49-F238E27FC236}">
              <a16:creationId xmlns:a16="http://schemas.microsoft.com/office/drawing/2014/main" id="{6DC235CA-6F33-2B10-236B-D90061D2F30E}"/>
            </a:ext>
          </a:extLst>
        </p:cNvPr>
        <p:cNvGrpSpPr/>
        <p:nvPr/>
      </p:nvGrpSpPr>
      <p:grpSpPr>
        <a:xfrm>
          <a:off x="0" y="0"/>
          <a:ext cx="0" cy="0"/>
          <a:chOff x="0" y="0"/>
          <a:chExt cx="0" cy="0"/>
        </a:xfrm>
      </p:grpSpPr>
      <p:sp>
        <p:nvSpPr>
          <p:cNvPr id="164" name="Google Shape;164;g305024960ec_0_118:notes">
            <a:extLst>
              <a:ext uri="{FF2B5EF4-FFF2-40B4-BE49-F238E27FC236}">
                <a16:creationId xmlns:a16="http://schemas.microsoft.com/office/drawing/2014/main" id="{B7008A68-722F-5441-18B6-D3BF4760070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305024960ec_0_118:notes">
            <a:extLst>
              <a:ext uri="{FF2B5EF4-FFF2-40B4-BE49-F238E27FC236}">
                <a16:creationId xmlns:a16="http://schemas.microsoft.com/office/drawing/2014/main" id="{F386D833-8ECB-8969-A118-8B74311FB66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184579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a:extLst>
            <a:ext uri="{FF2B5EF4-FFF2-40B4-BE49-F238E27FC236}">
              <a16:creationId xmlns:a16="http://schemas.microsoft.com/office/drawing/2014/main" id="{D6B39584-753E-E885-8FC8-B422C196F8C9}"/>
            </a:ext>
          </a:extLst>
        </p:cNvPr>
        <p:cNvGrpSpPr/>
        <p:nvPr/>
      </p:nvGrpSpPr>
      <p:grpSpPr>
        <a:xfrm>
          <a:off x="0" y="0"/>
          <a:ext cx="0" cy="0"/>
          <a:chOff x="0" y="0"/>
          <a:chExt cx="0" cy="0"/>
        </a:xfrm>
      </p:grpSpPr>
      <p:sp>
        <p:nvSpPr>
          <p:cNvPr id="164" name="Google Shape;164;g305024960ec_0_118:notes">
            <a:extLst>
              <a:ext uri="{FF2B5EF4-FFF2-40B4-BE49-F238E27FC236}">
                <a16:creationId xmlns:a16="http://schemas.microsoft.com/office/drawing/2014/main" id="{40E67BF2-A83A-1B93-4F4B-36CFBFDC258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305024960ec_0_118:notes">
            <a:extLst>
              <a:ext uri="{FF2B5EF4-FFF2-40B4-BE49-F238E27FC236}">
                <a16:creationId xmlns:a16="http://schemas.microsoft.com/office/drawing/2014/main" id="{E4A7D708-A49A-48A2-9117-72B671A75E7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129946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305024960ec_0_1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 name="Google Shape;179;g305024960ec_0_1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305024960ec_0_1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305024960ec_0_1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305024960ec_0_9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305024960ec_0_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305024960ec_0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305024960ec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305024960ec_0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305024960ec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305024960ec_0_1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305024960ec_0_1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a:extLst>
            <a:ext uri="{FF2B5EF4-FFF2-40B4-BE49-F238E27FC236}">
              <a16:creationId xmlns:a16="http://schemas.microsoft.com/office/drawing/2014/main" id="{06857076-6EFB-8AD1-29A6-AF82954AE8BB}"/>
            </a:ext>
          </a:extLst>
        </p:cNvPr>
        <p:cNvGrpSpPr/>
        <p:nvPr/>
      </p:nvGrpSpPr>
      <p:grpSpPr>
        <a:xfrm>
          <a:off x="0" y="0"/>
          <a:ext cx="0" cy="0"/>
          <a:chOff x="0" y="0"/>
          <a:chExt cx="0" cy="0"/>
        </a:xfrm>
      </p:grpSpPr>
      <p:sp>
        <p:nvSpPr>
          <p:cNvPr id="139" name="Google Shape;139;g305024960ec_0_108:notes">
            <a:extLst>
              <a:ext uri="{FF2B5EF4-FFF2-40B4-BE49-F238E27FC236}">
                <a16:creationId xmlns:a16="http://schemas.microsoft.com/office/drawing/2014/main" id="{B3D840A7-75A0-1953-6452-796693965CC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305024960ec_0_108:notes">
            <a:extLst>
              <a:ext uri="{FF2B5EF4-FFF2-40B4-BE49-F238E27FC236}">
                <a16:creationId xmlns:a16="http://schemas.microsoft.com/office/drawing/2014/main" id="{159932C4-332F-3CE1-8D8F-C542A00B32D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130694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305024960ec_0_2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305024960ec_0_2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305024960ec_0_1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305024960ec_0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305024960ec_0_1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305024960ec_0_1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6"/>
        <p:cNvGrpSpPr/>
        <p:nvPr/>
      </p:nvGrpSpPr>
      <p:grpSpPr>
        <a:xfrm>
          <a:off x="0" y="0"/>
          <a:ext cx="0" cy="0"/>
          <a:chOff x="0" y="0"/>
          <a:chExt cx="0" cy="0"/>
        </a:xfrm>
      </p:grpSpPr>
      <p:sp>
        <p:nvSpPr>
          <p:cNvPr id="7" name="Google Shape;7;p2"/>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8" name="Google Shape;8;p2"/>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9" name="Google Shape;9;p2"/>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10" name="Google Shape;10;p2"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11" name="Google Shape;11;p2"/>
          <p:cNvSpPr txBox="1">
            <a:spLocks noGrp="1"/>
          </p:cNvSpPr>
          <p:nvPr>
            <p:ph type="subTitle" idx="1"/>
          </p:nvPr>
        </p:nvSpPr>
        <p:spPr>
          <a:xfrm>
            <a:off x="621550" y="2121825"/>
            <a:ext cx="5762400" cy="10065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434343"/>
              </a:buClr>
              <a:buSzPts val="1800"/>
              <a:buNone/>
              <a:defRPr sz="1800">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 name="Google Shape;12;p2"/>
          <p:cNvSpPr txBox="1">
            <a:spLocks noGrp="1"/>
          </p:cNvSpPr>
          <p:nvPr>
            <p:ph type="title"/>
          </p:nvPr>
        </p:nvSpPr>
        <p:spPr>
          <a:xfrm>
            <a:off x="581025" y="1418625"/>
            <a:ext cx="6451200" cy="6081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434343"/>
              </a:buClr>
              <a:buSzPts val="3400"/>
              <a:buNone/>
              <a:defRPr sz="34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79"/>
        <p:cNvGrpSpPr/>
        <p:nvPr/>
      </p:nvGrpSpPr>
      <p:grpSpPr>
        <a:xfrm>
          <a:off x="0" y="0"/>
          <a:ext cx="0" cy="0"/>
          <a:chOff x="0" y="0"/>
          <a:chExt cx="0" cy="0"/>
        </a:xfrm>
      </p:grpSpPr>
      <p:sp>
        <p:nvSpPr>
          <p:cNvPr id="80" name="Google Shape;80;p12"/>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81" name="Google Shape;81;p12"/>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82" name="Google Shape;82;p12"/>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83" name="Google Shape;83;p12"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84" name="Google Shape;84;p12"/>
          <p:cNvSpPr txBox="1"/>
          <p:nvPr/>
        </p:nvSpPr>
        <p:spPr>
          <a:xfrm>
            <a:off x="2060762" y="4666412"/>
            <a:ext cx="5022600" cy="2739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a:p>
        </p:txBody>
      </p:sp>
      <p:sp>
        <p:nvSpPr>
          <p:cNvPr id="85" name="Google Shape;85;p12"/>
          <p:cNvSpPr>
            <a:spLocks noGrp="1"/>
          </p:cNvSpPr>
          <p:nvPr>
            <p:ph type="pic" idx="2"/>
          </p:nvPr>
        </p:nvSpPr>
        <p:spPr>
          <a:xfrm>
            <a:off x="5487761" y="1515275"/>
            <a:ext cx="3202200" cy="2920800"/>
          </a:xfrm>
          <a:prstGeom prst="rect">
            <a:avLst/>
          </a:prstGeom>
          <a:noFill/>
          <a:ln w="9525" cap="flat" cmpd="sng">
            <a:solidFill>
              <a:srgbClr val="FFCC00"/>
            </a:solidFill>
            <a:prstDash val="solid"/>
            <a:round/>
            <a:headEnd type="none" w="sm" len="sm"/>
            <a:tailEnd type="none" w="sm" len="sm"/>
          </a:ln>
        </p:spPr>
        <p:txBody>
          <a:body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 number 1">
  <p:cSld name="BIG_NUMBER_1">
    <p:spTree>
      <p:nvGrpSpPr>
        <p:cNvPr id="1" name="Shape 86"/>
        <p:cNvGrpSpPr/>
        <p:nvPr/>
      </p:nvGrpSpPr>
      <p:grpSpPr>
        <a:xfrm>
          <a:off x="0" y="0"/>
          <a:ext cx="0" cy="0"/>
          <a:chOff x="0" y="0"/>
          <a:chExt cx="0" cy="0"/>
        </a:xfrm>
      </p:grpSpPr>
      <p:sp>
        <p:nvSpPr>
          <p:cNvPr id="87" name="Google Shape;87;p13"/>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88" name="Google Shape;88;p13"/>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89" name="Google Shape;89;p13"/>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90" name="Google Shape;90;p13"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91" name="Google Shape;91;p13"/>
          <p:cNvSpPr>
            <a:spLocks noGrp="1"/>
          </p:cNvSpPr>
          <p:nvPr>
            <p:ph type="pic" idx="2"/>
          </p:nvPr>
        </p:nvSpPr>
        <p:spPr>
          <a:xfrm>
            <a:off x="434761" y="1515275"/>
            <a:ext cx="3202200" cy="2920800"/>
          </a:xfrm>
          <a:prstGeom prst="rect">
            <a:avLst/>
          </a:prstGeom>
          <a:noFill/>
          <a:ln w="9525" cap="flat" cmpd="sng">
            <a:solidFill>
              <a:srgbClr val="FFCC00"/>
            </a:solidFill>
            <a:prstDash val="solid"/>
            <a:round/>
            <a:headEnd type="none" w="sm" len="sm"/>
            <a:tailEnd type="none" w="sm" len="sm"/>
          </a:ln>
        </p:spPr>
        <p:txBody>
          <a:bodyPr/>
          <a:lstStyle/>
          <a:p>
            <a:endParaRPr lang="en-US"/>
          </a:p>
        </p:txBody>
      </p:sp>
      <p:sp>
        <p:nvSpPr>
          <p:cNvPr id="92" name="Google Shape;92;p13"/>
          <p:cNvSpPr txBox="1">
            <a:spLocks noGrp="1"/>
          </p:cNvSpPr>
          <p:nvPr>
            <p:ph type="title"/>
          </p:nvPr>
        </p:nvSpPr>
        <p:spPr>
          <a:xfrm>
            <a:off x="337775" y="0"/>
            <a:ext cx="7971300" cy="1004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rgbClr val="434343"/>
              </a:buClr>
              <a:buSzPts val="2800"/>
              <a:buNone/>
              <a:defRPr sz="28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1">
  <p:cSld name="BLANK_1">
    <p:spTree>
      <p:nvGrpSpPr>
        <p:cNvPr id="1" name="Shape 100"/>
        <p:cNvGrpSpPr/>
        <p:nvPr/>
      </p:nvGrpSpPr>
      <p:grpSpPr>
        <a:xfrm>
          <a:off x="0" y="0"/>
          <a:ext cx="0" cy="0"/>
          <a:chOff x="0" y="0"/>
          <a:chExt cx="0" cy="0"/>
        </a:xfrm>
      </p:grpSpPr>
      <p:sp>
        <p:nvSpPr>
          <p:cNvPr id="101" name="Google Shape;101;p15"/>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102" name="Google Shape;102;p15"/>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103" name="Google Shape;103;p15"/>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104" name="Google Shape;104;p15"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105" name="Google Shape;105;p15"/>
          <p:cNvSpPr/>
          <p:nvPr/>
        </p:nvSpPr>
        <p:spPr>
          <a:xfrm>
            <a:off x="3834114" y="1897296"/>
            <a:ext cx="1475700" cy="42300"/>
          </a:xfrm>
          <a:prstGeom prst="rect">
            <a:avLst/>
          </a:prstGeom>
          <a:solidFill>
            <a:srgbClr val="FFCC00"/>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013"/>
              <a:buFont typeface="Arial"/>
              <a:buNone/>
            </a:pPr>
            <a:endParaRPr sz="1013" b="0" i="0" u="none" strike="noStrike" cap="none">
              <a:solidFill>
                <a:srgbClr val="FFFFFF"/>
              </a:solidFill>
              <a:latin typeface="Arial"/>
              <a:ea typeface="Arial"/>
              <a:cs typeface="Arial"/>
              <a:sym typeface="Arial"/>
            </a:endParaRPr>
          </a:p>
        </p:txBody>
      </p:sp>
      <p:sp>
        <p:nvSpPr>
          <p:cNvPr id="106" name="Google Shape;106;p15"/>
          <p:cNvSpPr txBox="1">
            <a:spLocks noGrp="1"/>
          </p:cNvSpPr>
          <p:nvPr>
            <p:ph type="title"/>
          </p:nvPr>
        </p:nvSpPr>
        <p:spPr>
          <a:xfrm>
            <a:off x="586325" y="411275"/>
            <a:ext cx="7971300" cy="13713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rgbClr val="434343"/>
              </a:buClr>
              <a:buSzPts val="3000"/>
              <a:buNone/>
              <a:defRPr sz="3000" b="1">
                <a:solidFill>
                  <a:srgbClr val="434343"/>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15" name="Google Shape;15;p3"/>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16" name="Google Shape;16;p3"/>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17" name="Google Shape;17;p3"/>
          <p:cNvSpPr txBox="1">
            <a:spLocks noGrp="1"/>
          </p:cNvSpPr>
          <p:nvPr>
            <p:ph type="title"/>
          </p:nvPr>
        </p:nvSpPr>
        <p:spPr>
          <a:xfrm>
            <a:off x="337775" y="0"/>
            <a:ext cx="7971300" cy="1004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rgbClr val="434343"/>
              </a:buClr>
              <a:buSzPts val="2800"/>
              <a:buNone/>
              <a:defRPr sz="28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3"/>
          <p:cNvSpPr txBox="1"/>
          <p:nvPr/>
        </p:nvSpPr>
        <p:spPr>
          <a:xfrm>
            <a:off x="2060762" y="4666412"/>
            <a:ext cx="5022600" cy="2739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a:p>
        </p:txBody>
      </p:sp>
      <p:sp>
        <p:nvSpPr>
          <p:cNvPr id="19" name="Google Shape;19;p3"/>
          <p:cNvSpPr txBox="1">
            <a:spLocks noGrp="1"/>
          </p:cNvSpPr>
          <p:nvPr>
            <p:ph type="subTitle" idx="1"/>
          </p:nvPr>
        </p:nvSpPr>
        <p:spPr>
          <a:xfrm>
            <a:off x="337775" y="1065150"/>
            <a:ext cx="8351400" cy="31638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434343"/>
              </a:buClr>
              <a:buSzPts val="1800"/>
              <a:buNone/>
              <a:defRPr sz="1800">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20" name="Google Shape;20;p3"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1"/>
        <p:cNvGrpSpPr/>
        <p:nvPr/>
      </p:nvGrpSpPr>
      <p:grpSpPr>
        <a:xfrm>
          <a:off x="0" y="0"/>
          <a:ext cx="0" cy="0"/>
          <a:chOff x="0" y="0"/>
          <a:chExt cx="0" cy="0"/>
        </a:xfrm>
      </p:grpSpPr>
      <p:sp>
        <p:nvSpPr>
          <p:cNvPr id="22" name="Google Shape;22;p4"/>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23" name="Google Shape;23;p4"/>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24" name="Google Shape;24;p4"/>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25" name="Google Shape;25;p4"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6"/>
        <p:cNvGrpSpPr/>
        <p:nvPr/>
      </p:nvGrpSpPr>
      <p:grpSpPr>
        <a:xfrm>
          <a:off x="0" y="0"/>
          <a:ext cx="0" cy="0"/>
          <a:chOff x="0" y="0"/>
          <a:chExt cx="0" cy="0"/>
        </a:xfrm>
      </p:grpSpPr>
      <p:sp>
        <p:nvSpPr>
          <p:cNvPr id="27" name="Google Shape;27;p5"/>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28" name="Google Shape;28;p5"/>
          <p:cNvSpPr/>
          <p:nvPr/>
        </p:nvSpPr>
        <p:spPr>
          <a:xfrm>
            <a:off x="152400" y="152400"/>
            <a:ext cx="8818200" cy="48486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29" name="Google Shape;29;p5"/>
          <p:cNvSpPr/>
          <p:nvPr/>
        </p:nvSpPr>
        <p:spPr>
          <a:xfrm>
            <a:off x="219750" y="212850"/>
            <a:ext cx="8683500" cy="47202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30" name="Google Shape;30;p5"/>
          <p:cNvSpPr txBox="1">
            <a:spLocks noGrp="1"/>
          </p:cNvSpPr>
          <p:nvPr>
            <p:ph type="subTitle" idx="1"/>
          </p:nvPr>
        </p:nvSpPr>
        <p:spPr>
          <a:xfrm>
            <a:off x="621550" y="2121825"/>
            <a:ext cx="5762400" cy="10065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434343"/>
              </a:buClr>
              <a:buSzPts val="1800"/>
              <a:buNone/>
              <a:defRPr sz="1800">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
          <p:cNvSpPr txBox="1">
            <a:spLocks noGrp="1"/>
          </p:cNvSpPr>
          <p:nvPr>
            <p:ph type="title"/>
          </p:nvPr>
        </p:nvSpPr>
        <p:spPr>
          <a:xfrm>
            <a:off x="581025" y="1418625"/>
            <a:ext cx="6451200" cy="6081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434343"/>
              </a:buClr>
              <a:buSzPts val="3400"/>
              <a:buNone/>
              <a:defRPr sz="34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2"/>
        <p:cNvGrpSpPr/>
        <p:nvPr/>
      </p:nvGrpSpPr>
      <p:grpSpPr>
        <a:xfrm>
          <a:off x="0" y="0"/>
          <a:ext cx="0" cy="0"/>
          <a:chOff x="0" y="0"/>
          <a:chExt cx="0" cy="0"/>
        </a:xfrm>
      </p:grpSpPr>
      <p:sp>
        <p:nvSpPr>
          <p:cNvPr id="33" name="Google Shape;33;p6"/>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34" name="Google Shape;34;p6"/>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35" name="Google Shape;35;p6"/>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36" name="Google Shape;36;p6"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37" name="Google Shape;37;p6"/>
          <p:cNvSpPr/>
          <p:nvPr/>
        </p:nvSpPr>
        <p:spPr>
          <a:xfrm>
            <a:off x="219750" y="212850"/>
            <a:ext cx="8681700" cy="3675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rgbClr val="FFFFFF"/>
              </a:solidFill>
              <a:latin typeface="Arial"/>
              <a:ea typeface="Arial"/>
              <a:cs typeface="Arial"/>
              <a:sym typeface="Arial"/>
            </a:endParaRPr>
          </a:p>
        </p:txBody>
      </p:sp>
      <p:sp>
        <p:nvSpPr>
          <p:cNvPr id="38" name="Google Shape;38;p6"/>
          <p:cNvSpPr/>
          <p:nvPr/>
        </p:nvSpPr>
        <p:spPr>
          <a:xfrm>
            <a:off x="3834114" y="2917346"/>
            <a:ext cx="1475700" cy="42300"/>
          </a:xfrm>
          <a:prstGeom prst="rect">
            <a:avLst/>
          </a:prstGeom>
          <a:solidFill>
            <a:schemeClr val="lt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013"/>
              <a:buFont typeface="Arial"/>
              <a:buNone/>
            </a:pPr>
            <a:endParaRPr sz="1013" b="0" i="0" u="none" strike="noStrike" cap="none">
              <a:solidFill>
                <a:schemeClr val="dk1"/>
              </a:solidFill>
              <a:latin typeface="Arial"/>
              <a:ea typeface="Arial"/>
              <a:cs typeface="Arial"/>
              <a:sym typeface="Arial"/>
            </a:endParaRPr>
          </a:p>
        </p:txBody>
      </p:sp>
      <p:sp>
        <p:nvSpPr>
          <p:cNvPr id="39" name="Google Shape;39;p6"/>
          <p:cNvSpPr/>
          <p:nvPr/>
        </p:nvSpPr>
        <p:spPr>
          <a:xfrm rot="10800000">
            <a:off x="376129" y="3860891"/>
            <a:ext cx="1100400" cy="561300"/>
          </a:xfrm>
          <a:prstGeom prst="triangle">
            <a:avLst>
              <a:gd name="adj" fmla="val 50000"/>
            </a:avLst>
          </a:prstGeom>
          <a:solidFill>
            <a:srgbClr val="FFCC00"/>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013"/>
              <a:buFont typeface="Arial"/>
              <a:buNone/>
            </a:pPr>
            <a:endParaRPr sz="1013" b="0" i="0" u="none" strike="noStrike" cap="none">
              <a:solidFill>
                <a:srgbClr val="FFFFFF"/>
              </a:solidFill>
              <a:latin typeface="Arial"/>
              <a:ea typeface="Arial"/>
              <a:cs typeface="Arial"/>
              <a:sym typeface="Arial"/>
            </a:endParaRPr>
          </a:p>
        </p:txBody>
      </p:sp>
      <p:sp>
        <p:nvSpPr>
          <p:cNvPr id="40" name="Google Shape;40;p6"/>
          <p:cNvSpPr txBox="1">
            <a:spLocks noGrp="1"/>
          </p:cNvSpPr>
          <p:nvPr>
            <p:ph type="title"/>
          </p:nvPr>
        </p:nvSpPr>
        <p:spPr>
          <a:xfrm>
            <a:off x="586325" y="1113825"/>
            <a:ext cx="7971300" cy="13713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rgbClr val="434343"/>
              </a:buClr>
              <a:buSzPts val="3000"/>
              <a:buNone/>
              <a:defRPr sz="3000" b="1">
                <a:solidFill>
                  <a:srgbClr val="434343"/>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1" name="Google Shape;41;p6"/>
          <p:cNvSpPr txBox="1">
            <a:spLocks noGrp="1"/>
          </p:cNvSpPr>
          <p:nvPr>
            <p:ph type="title" idx="2"/>
          </p:nvPr>
        </p:nvSpPr>
        <p:spPr>
          <a:xfrm>
            <a:off x="586775" y="2178400"/>
            <a:ext cx="7971300" cy="6516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rgbClr val="434343"/>
              </a:buClr>
              <a:buSzPts val="2200"/>
              <a:buNone/>
              <a:defRPr sz="2200">
                <a:solidFill>
                  <a:srgbClr val="434343"/>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2"/>
        <p:cNvGrpSpPr/>
        <p:nvPr/>
      </p:nvGrpSpPr>
      <p:grpSpPr>
        <a:xfrm>
          <a:off x="0" y="0"/>
          <a:ext cx="0" cy="0"/>
          <a:chOff x="0" y="0"/>
          <a:chExt cx="0" cy="0"/>
        </a:xfrm>
      </p:grpSpPr>
      <p:sp>
        <p:nvSpPr>
          <p:cNvPr id="43" name="Google Shape;43;p7"/>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44" name="Google Shape;44;p7"/>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45" name="Google Shape;45;p7"/>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46" name="Google Shape;46;p7"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47" name="Google Shape;47;p7"/>
          <p:cNvSpPr/>
          <p:nvPr/>
        </p:nvSpPr>
        <p:spPr>
          <a:xfrm>
            <a:off x="200950" y="200775"/>
            <a:ext cx="8700600" cy="36879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rgbClr val="FFFFFF"/>
              </a:solidFill>
              <a:latin typeface="Arial"/>
              <a:ea typeface="Arial"/>
              <a:cs typeface="Arial"/>
              <a:sym typeface="Arial"/>
            </a:endParaRPr>
          </a:p>
        </p:txBody>
      </p:sp>
      <p:sp>
        <p:nvSpPr>
          <p:cNvPr id="48" name="Google Shape;48;p7"/>
          <p:cNvSpPr/>
          <p:nvPr/>
        </p:nvSpPr>
        <p:spPr>
          <a:xfrm rot="10800000">
            <a:off x="376129" y="3860891"/>
            <a:ext cx="1100400" cy="561300"/>
          </a:xfrm>
          <a:prstGeom prst="triangle">
            <a:avLst>
              <a:gd name="adj" fmla="val 50000"/>
            </a:avLst>
          </a:prstGeom>
          <a:solidFill>
            <a:srgbClr val="FFCC00"/>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013"/>
              <a:buFont typeface="Arial"/>
              <a:buNone/>
            </a:pPr>
            <a:endParaRPr sz="1013" b="0" i="0" u="none" strike="noStrike" cap="none">
              <a:solidFill>
                <a:srgbClr val="FFFFFF"/>
              </a:solidFill>
              <a:latin typeface="Arial"/>
              <a:ea typeface="Arial"/>
              <a:cs typeface="Arial"/>
              <a:sym typeface="Arial"/>
            </a:endParaRPr>
          </a:p>
        </p:txBody>
      </p:sp>
      <p:sp>
        <p:nvSpPr>
          <p:cNvPr id="49" name="Google Shape;49;p7"/>
          <p:cNvSpPr txBox="1">
            <a:spLocks noGrp="1"/>
          </p:cNvSpPr>
          <p:nvPr>
            <p:ph type="title"/>
          </p:nvPr>
        </p:nvSpPr>
        <p:spPr>
          <a:xfrm>
            <a:off x="586325" y="1471850"/>
            <a:ext cx="7971300" cy="13713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rgbClr val="434343"/>
              </a:buClr>
              <a:buSzPts val="3000"/>
              <a:buNone/>
              <a:defRPr sz="3000" b="1">
                <a:solidFill>
                  <a:srgbClr val="434343"/>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0" name="Google Shape;50;p7"/>
          <p:cNvSpPr/>
          <p:nvPr/>
        </p:nvSpPr>
        <p:spPr>
          <a:xfrm>
            <a:off x="3834114" y="2917346"/>
            <a:ext cx="1475700" cy="42300"/>
          </a:xfrm>
          <a:prstGeom prst="rect">
            <a:avLst/>
          </a:prstGeom>
          <a:solidFill>
            <a:schemeClr val="lt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013"/>
              <a:buFont typeface="Arial"/>
              <a:buNone/>
            </a:pPr>
            <a:endParaRPr sz="1013"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51"/>
        <p:cNvGrpSpPr/>
        <p:nvPr/>
      </p:nvGrpSpPr>
      <p:grpSpPr>
        <a:xfrm>
          <a:off x="0" y="0"/>
          <a:ext cx="0" cy="0"/>
          <a:chOff x="0" y="0"/>
          <a:chExt cx="0" cy="0"/>
        </a:xfrm>
      </p:grpSpPr>
      <p:sp>
        <p:nvSpPr>
          <p:cNvPr id="52" name="Google Shape;52;p8"/>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53" name="Google Shape;53;p8"/>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54" name="Google Shape;54;p8"/>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55" name="Google Shape;55;p8"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56" name="Google Shape;56;p8"/>
          <p:cNvSpPr txBox="1">
            <a:spLocks noGrp="1"/>
          </p:cNvSpPr>
          <p:nvPr>
            <p:ph type="title"/>
          </p:nvPr>
        </p:nvSpPr>
        <p:spPr>
          <a:xfrm>
            <a:off x="337775" y="0"/>
            <a:ext cx="7971300" cy="1004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rgbClr val="434343"/>
              </a:buClr>
              <a:buSzPts val="2800"/>
              <a:buNone/>
              <a:defRPr sz="28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7"/>
        <p:cNvGrpSpPr/>
        <p:nvPr/>
      </p:nvGrpSpPr>
      <p:grpSpPr>
        <a:xfrm>
          <a:off x="0" y="0"/>
          <a:ext cx="0" cy="0"/>
          <a:chOff x="0" y="0"/>
          <a:chExt cx="0" cy="0"/>
        </a:xfrm>
      </p:grpSpPr>
      <p:sp>
        <p:nvSpPr>
          <p:cNvPr id="58" name="Google Shape;58;p9"/>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59" name="Google Shape;59;p9"/>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60" name="Google Shape;60;p9"/>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61" name="Google Shape;61;p9"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
        <p:nvSpPr>
          <p:cNvPr id="62" name="Google Shape;62;p9"/>
          <p:cNvSpPr>
            <a:spLocks noGrp="1"/>
          </p:cNvSpPr>
          <p:nvPr>
            <p:ph type="pic" idx="2"/>
          </p:nvPr>
        </p:nvSpPr>
        <p:spPr>
          <a:xfrm>
            <a:off x="421188" y="1436725"/>
            <a:ext cx="2443800" cy="2229000"/>
          </a:xfrm>
          <a:prstGeom prst="rect">
            <a:avLst/>
          </a:prstGeom>
          <a:noFill/>
          <a:ln w="9525" cap="flat" cmpd="sng">
            <a:solidFill>
              <a:srgbClr val="FFCC00"/>
            </a:solidFill>
            <a:prstDash val="solid"/>
            <a:round/>
            <a:headEnd type="none" w="sm" len="sm"/>
            <a:tailEnd type="none" w="sm" len="sm"/>
          </a:ln>
        </p:spPr>
        <p:txBody>
          <a:bodyPr/>
          <a:lstStyle/>
          <a:p>
            <a:endParaRPr lang="en-US"/>
          </a:p>
        </p:txBody>
      </p:sp>
      <p:sp>
        <p:nvSpPr>
          <p:cNvPr id="63" name="Google Shape;63;p9"/>
          <p:cNvSpPr>
            <a:spLocks noGrp="1"/>
          </p:cNvSpPr>
          <p:nvPr>
            <p:ph type="pic" idx="3"/>
          </p:nvPr>
        </p:nvSpPr>
        <p:spPr>
          <a:xfrm>
            <a:off x="3350525" y="1436725"/>
            <a:ext cx="2443800" cy="2229000"/>
          </a:xfrm>
          <a:prstGeom prst="rect">
            <a:avLst/>
          </a:prstGeom>
          <a:noFill/>
          <a:ln w="9525" cap="flat" cmpd="sng">
            <a:solidFill>
              <a:srgbClr val="FFCC00"/>
            </a:solidFill>
            <a:prstDash val="solid"/>
            <a:round/>
            <a:headEnd type="none" w="sm" len="sm"/>
            <a:tailEnd type="none" w="sm" len="sm"/>
          </a:ln>
        </p:spPr>
        <p:txBody>
          <a:bodyPr/>
          <a:lstStyle/>
          <a:p>
            <a:endParaRPr lang="en-US"/>
          </a:p>
        </p:txBody>
      </p:sp>
      <p:sp>
        <p:nvSpPr>
          <p:cNvPr id="64" name="Google Shape;64;p9"/>
          <p:cNvSpPr>
            <a:spLocks noGrp="1"/>
          </p:cNvSpPr>
          <p:nvPr>
            <p:ph type="pic" idx="4"/>
          </p:nvPr>
        </p:nvSpPr>
        <p:spPr>
          <a:xfrm>
            <a:off x="6279863" y="1436725"/>
            <a:ext cx="2443800" cy="2229000"/>
          </a:xfrm>
          <a:prstGeom prst="rect">
            <a:avLst/>
          </a:prstGeom>
          <a:noFill/>
          <a:ln w="9525" cap="flat" cmpd="sng">
            <a:solidFill>
              <a:srgbClr val="FFCC00"/>
            </a:solidFill>
            <a:prstDash val="solid"/>
            <a:round/>
            <a:headEnd type="none" w="sm" len="sm"/>
            <a:tailEnd type="none" w="sm" len="sm"/>
          </a:ln>
        </p:spPr>
        <p:txBody>
          <a:bodyPr/>
          <a:lstStyle/>
          <a:p>
            <a:endParaRPr lang="en-US"/>
          </a:p>
        </p:txBody>
      </p:sp>
      <p:sp>
        <p:nvSpPr>
          <p:cNvPr id="65" name="Google Shape;65;p9"/>
          <p:cNvSpPr txBox="1">
            <a:spLocks noGrp="1"/>
          </p:cNvSpPr>
          <p:nvPr>
            <p:ph type="title"/>
          </p:nvPr>
        </p:nvSpPr>
        <p:spPr>
          <a:xfrm>
            <a:off x="337775" y="0"/>
            <a:ext cx="7971300" cy="1004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rgbClr val="434343"/>
              </a:buClr>
              <a:buSzPts val="2800"/>
              <a:buNone/>
              <a:defRPr sz="2800" b="1">
                <a:solidFill>
                  <a:srgbClr val="43434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4"/>
        <p:cNvGrpSpPr/>
        <p:nvPr/>
      </p:nvGrpSpPr>
      <p:grpSpPr>
        <a:xfrm>
          <a:off x="0" y="0"/>
          <a:ext cx="0" cy="0"/>
          <a:chOff x="0" y="0"/>
          <a:chExt cx="0" cy="0"/>
        </a:xfrm>
      </p:grpSpPr>
      <p:sp>
        <p:nvSpPr>
          <p:cNvPr id="75" name="Google Shape;75;p11"/>
          <p:cNvSpPr/>
          <p:nvPr/>
        </p:nvSpPr>
        <p:spPr>
          <a:xfrm>
            <a:off x="0" y="0"/>
            <a:ext cx="9144000" cy="51435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76" name="Google Shape;76;p11"/>
          <p:cNvSpPr/>
          <p:nvPr/>
        </p:nvSpPr>
        <p:spPr>
          <a:xfrm>
            <a:off x="152400" y="152400"/>
            <a:ext cx="8818200" cy="4848600"/>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sp>
        <p:nvSpPr>
          <p:cNvPr id="77" name="Google Shape;77;p11"/>
          <p:cNvSpPr/>
          <p:nvPr/>
        </p:nvSpPr>
        <p:spPr>
          <a:xfrm>
            <a:off x="219750" y="212850"/>
            <a:ext cx="8683500" cy="472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dk1"/>
              </a:solidFill>
              <a:latin typeface="Arial"/>
              <a:ea typeface="Arial"/>
              <a:cs typeface="Arial"/>
              <a:sym typeface="Arial"/>
            </a:endParaRPr>
          </a:p>
        </p:txBody>
      </p:sp>
      <p:pic>
        <p:nvPicPr>
          <p:cNvPr id="78" name="Google Shape;78;p11" title="AppState_black_gold.png"/>
          <p:cNvPicPr preferRelativeResize="0"/>
          <p:nvPr/>
        </p:nvPicPr>
        <p:blipFill>
          <a:blip r:embed="rId2">
            <a:alphaModFix/>
          </a:blip>
          <a:stretch>
            <a:fillRect/>
          </a:stretch>
        </p:blipFill>
        <p:spPr>
          <a:xfrm>
            <a:off x="7972475" y="4702400"/>
            <a:ext cx="878237" cy="173175"/>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7" r:id="rId9"/>
    <p:sldLayoutId id="2147483658" r:id="rId10"/>
    <p:sldLayoutId id="2147483659" r:id="rId11"/>
    <p:sldLayoutId id="2147483661"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academicaffairs.appstate.edu" TargetMode="External"/><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hyperlink" Target="https://mediaspace.appstate.edu/media/t/1_h9zw654b" TargetMode="External"/><Relationship Id="rId2" Type="http://schemas.openxmlformats.org/officeDocument/2006/relationships/notesSlide" Target="../notesSlides/notesSlide7.xml"/><Relationship Id="rId1" Type="http://schemas.openxmlformats.org/officeDocument/2006/relationships/slideLayout" Target="../slideLayouts/slideLayout11.xml"/><Relationship Id="rId5" Type="http://schemas.openxmlformats.org/officeDocument/2006/relationships/image" Target="../media/image3.png"/><Relationship Id="rId4" Type="http://schemas.openxmlformats.org/officeDocument/2006/relationships/hyperlink" Target="https://docs.google.com/document/d/1q5CTzIzFkw9siyC6YjHOZnwe3LEY6YTtdhBbI3mm4SI/edit?usp=sharin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8.xml"/><Relationship Id="rId5" Type="http://schemas.openxmlformats.org/officeDocument/2006/relationships/image" Target="../media/image6.jpg"/><Relationship Id="rId4" Type="http://schemas.openxmlformats.org/officeDocument/2006/relationships/image" Target="../media/image5.jpg"/></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9.xml"/><Relationship Id="rId1" Type="http://schemas.openxmlformats.org/officeDocument/2006/relationships/slideLayout" Target="../slideLayouts/slideLayout9.xml"/><Relationship Id="rId4"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7"/>
          <p:cNvSpPr txBox="1">
            <a:spLocks noGrp="1"/>
          </p:cNvSpPr>
          <p:nvPr>
            <p:ph type="title"/>
          </p:nvPr>
        </p:nvSpPr>
        <p:spPr>
          <a:xfrm>
            <a:off x="1276255" y="1418625"/>
            <a:ext cx="6451200" cy="608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Faculty Post Tenure Review (PTR) Submission with InfoReady</a:t>
            </a:r>
            <a:endParaRPr dirty="0"/>
          </a:p>
        </p:txBody>
      </p:sp>
      <p:pic>
        <p:nvPicPr>
          <p:cNvPr id="4" name="Google Shape;84;p15" descr="InfoReady Logo&#10;">
            <a:extLst>
              <a:ext uri="{FF2B5EF4-FFF2-40B4-BE49-F238E27FC236}">
                <a16:creationId xmlns:a16="http://schemas.microsoft.com/office/drawing/2014/main" id="{46C2D100-B13C-141E-A99A-E77F815AA4F8}"/>
              </a:ext>
            </a:extLst>
          </p:cNvPr>
          <p:cNvPicPr preferRelativeResize="0"/>
          <p:nvPr/>
        </p:nvPicPr>
        <p:blipFill>
          <a:blip r:embed="rId3">
            <a:alphaModFix/>
          </a:blip>
          <a:stretch>
            <a:fillRect/>
          </a:stretch>
        </p:blipFill>
        <p:spPr>
          <a:xfrm>
            <a:off x="279805" y="3954575"/>
            <a:ext cx="2516100" cy="9421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6">
          <a:extLst>
            <a:ext uri="{FF2B5EF4-FFF2-40B4-BE49-F238E27FC236}">
              <a16:creationId xmlns:a16="http://schemas.microsoft.com/office/drawing/2014/main" id="{AC511823-92B4-0B10-8B68-18BD6F4BBC9E}"/>
            </a:ext>
          </a:extLst>
        </p:cNvPr>
        <p:cNvGrpSpPr/>
        <p:nvPr/>
      </p:nvGrpSpPr>
      <p:grpSpPr>
        <a:xfrm>
          <a:off x="0" y="0"/>
          <a:ext cx="0" cy="0"/>
          <a:chOff x="0" y="0"/>
          <a:chExt cx="0" cy="0"/>
        </a:xfrm>
      </p:grpSpPr>
      <p:sp>
        <p:nvSpPr>
          <p:cNvPr id="6" name="Google Shape;159;p23">
            <a:extLst>
              <a:ext uri="{FF2B5EF4-FFF2-40B4-BE49-F238E27FC236}">
                <a16:creationId xmlns:a16="http://schemas.microsoft.com/office/drawing/2014/main" id="{E1A93CD9-4FE1-39EA-00DF-1391C84B91F6}"/>
              </a:ext>
            </a:extLst>
          </p:cNvPr>
          <p:cNvSpPr txBox="1">
            <a:spLocks noGrp="1"/>
          </p:cNvSpPr>
          <p:nvPr>
            <p:ph type="title" idx="4294967295"/>
          </p:nvPr>
        </p:nvSpPr>
        <p:spPr>
          <a:xfrm>
            <a:off x="300432" y="-110310"/>
            <a:ext cx="7971300" cy="10047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b"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1" i="0" u="none" strike="noStrike" kern="0" cap="none" spc="0" normalizeH="0" baseline="0" noProof="0" dirty="0">
                <a:ln>
                  <a:noFill/>
                </a:ln>
                <a:solidFill>
                  <a:schemeClr val="bg2"/>
                </a:solidFill>
                <a:effectLst/>
                <a:uLnTx/>
                <a:uFillTx/>
                <a:latin typeface="Arial"/>
                <a:ea typeface="Arial"/>
                <a:cs typeface="Arial"/>
                <a:sym typeface="Arial"/>
              </a:rPr>
              <a:t>College Admin Review &amp; Uploads</a:t>
            </a:r>
          </a:p>
        </p:txBody>
      </p:sp>
      <p:pic>
        <p:nvPicPr>
          <p:cNvPr id="3" name="Picture 2" descr="Screenshot of Reviewer instructions for College Administrator in InfoReady.">
            <a:extLst>
              <a:ext uri="{FF2B5EF4-FFF2-40B4-BE49-F238E27FC236}">
                <a16:creationId xmlns:a16="http://schemas.microsoft.com/office/drawing/2014/main" id="{37F18E59-3EE7-399F-485F-0137A44F8421}"/>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603901" y="966917"/>
            <a:ext cx="3899656" cy="3638034"/>
          </a:xfrm>
          <a:prstGeom prst="rect">
            <a:avLst/>
          </a:prstGeom>
        </p:spPr>
      </p:pic>
      <p:sp>
        <p:nvSpPr>
          <p:cNvPr id="4" name="TextBox 3">
            <a:extLst>
              <a:ext uri="{FF2B5EF4-FFF2-40B4-BE49-F238E27FC236}">
                <a16:creationId xmlns:a16="http://schemas.microsoft.com/office/drawing/2014/main" id="{43C6B58A-0740-D88F-4170-2DF89AFD4EB6}"/>
              </a:ext>
            </a:extLst>
          </p:cNvPr>
          <p:cNvSpPr txBox="1"/>
          <p:nvPr/>
        </p:nvSpPr>
        <p:spPr>
          <a:xfrm>
            <a:off x="4885038" y="1448365"/>
            <a:ext cx="3262184" cy="2246769"/>
          </a:xfrm>
          <a:prstGeom prst="rect">
            <a:avLst/>
          </a:prstGeom>
          <a:noFill/>
        </p:spPr>
        <p:txBody>
          <a:bodyPr wrap="square" rtlCol="0">
            <a:spAutoFit/>
          </a:bodyPr>
          <a:lstStyle/>
          <a:p>
            <a:pPr marL="285750" indent="-285750">
              <a:buFont typeface="Arial" panose="020B0604020202020204" pitchFamily="34" charset="0"/>
              <a:buChar char="•"/>
            </a:pPr>
            <a:r>
              <a:rPr lang="en-US" dirty="0"/>
              <a:t>The College Admin will review the submission packet to ensure all materials are included and if not, they have the opportunity to upload missing documentation. </a:t>
            </a:r>
          </a:p>
          <a:p>
            <a:endParaRPr lang="en-US" dirty="0"/>
          </a:p>
          <a:p>
            <a:pPr marL="285750" indent="-285750">
              <a:buFont typeface="Arial" panose="020B0604020202020204" pitchFamily="34" charset="0"/>
              <a:buChar char="•"/>
            </a:pPr>
            <a:r>
              <a:rPr lang="en-US" dirty="0"/>
              <a:t>The College Admin will upload the Deans Evaluation / Recommendation letter once the Dean has reviewed the materials</a:t>
            </a:r>
          </a:p>
        </p:txBody>
      </p:sp>
    </p:spTree>
    <p:extLst>
      <p:ext uri="{BB962C8B-B14F-4D97-AF65-F5344CB8AC3E}">
        <p14:creationId xmlns:p14="http://schemas.microsoft.com/office/powerpoint/2010/main" val="233359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6">
          <a:extLst>
            <a:ext uri="{FF2B5EF4-FFF2-40B4-BE49-F238E27FC236}">
              <a16:creationId xmlns:a16="http://schemas.microsoft.com/office/drawing/2014/main" id="{CDD465A0-EAD1-3D6E-99A1-8B1EA4B5F508}"/>
            </a:ext>
          </a:extLst>
        </p:cNvPr>
        <p:cNvGrpSpPr/>
        <p:nvPr/>
      </p:nvGrpSpPr>
      <p:grpSpPr>
        <a:xfrm>
          <a:off x="0" y="0"/>
          <a:ext cx="0" cy="0"/>
          <a:chOff x="0" y="0"/>
          <a:chExt cx="0" cy="0"/>
        </a:xfrm>
      </p:grpSpPr>
      <p:sp>
        <p:nvSpPr>
          <p:cNvPr id="6" name="Google Shape;159;p23">
            <a:extLst>
              <a:ext uri="{FF2B5EF4-FFF2-40B4-BE49-F238E27FC236}">
                <a16:creationId xmlns:a16="http://schemas.microsoft.com/office/drawing/2014/main" id="{12BCB200-4159-0ADB-94D1-896A32299A33}"/>
              </a:ext>
            </a:extLst>
          </p:cNvPr>
          <p:cNvSpPr txBox="1">
            <a:spLocks noGrp="1"/>
          </p:cNvSpPr>
          <p:nvPr>
            <p:ph type="title" idx="4294967295"/>
          </p:nvPr>
        </p:nvSpPr>
        <p:spPr>
          <a:xfrm>
            <a:off x="300432" y="-110310"/>
            <a:ext cx="7971300" cy="10047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b"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1" i="0" u="none" strike="noStrike" kern="0" cap="none" spc="0" normalizeH="0" baseline="0" noProof="0" dirty="0">
                <a:ln>
                  <a:noFill/>
                </a:ln>
                <a:solidFill>
                  <a:schemeClr val="bg2"/>
                </a:solidFill>
                <a:effectLst/>
                <a:uLnTx/>
                <a:uFillTx/>
                <a:latin typeface="Arial"/>
                <a:ea typeface="Arial"/>
                <a:cs typeface="Arial"/>
                <a:sym typeface="Arial"/>
              </a:rPr>
              <a:t>Dean Review &amp; Uploads</a:t>
            </a:r>
          </a:p>
        </p:txBody>
      </p:sp>
      <p:pic>
        <p:nvPicPr>
          <p:cNvPr id="3" name="Picture 2" descr="Screenshot of Reviewer instructions for College/Unit Dean in InfoReady.">
            <a:extLst>
              <a:ext uri="{FF2B5EF4-FFF2-40B4-BE49-F238E27FC236}">
                <a16:creationId xmlns:a16="http://schemas.microsoft.com/office/drawing/2014/main" id="{3EAA9AAF-57C8-9B29-381E-CE0F0DDBBE4B}"/>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790832" y="1167723"/>
            <a:ext cx="3459892" cy="3459892"/>
          </a:xfrm>
          <a:prstGeom prst="rect">
            <a:avLst/>
          </a:prstGeom>
        </p:spPr>
      </p:pic>
      <p:sp>
        <p:nvSpPr>
          <p:cNvPr id="4" name="TextBox 3">
            <a:extLst>
              <a:ext uri="{FF2B5EF4-FFF2-40B4-BE49-F238E27FC236}">
                <a16:creationId xmlns:a16="http://schemas.microsoft.com/office/drawing/2014/main" id="{BB7BE137-C739-A169-B77D-4397558794DD}"/>
              </a:ext>
            </a:extLst>
          </p:cNvPr>
          <p:cNvSpPr txBox="1"/>
          <p:nvPr/>
        </p:nvSpPr>
        <p:spPr>
          <a:xfrm>
            <a:off x="4893277" y="1235676"/>
            <a:ext cx="3863546" cy="3323987"/>
          </a:xfrm>
          <a:prstGeom prst="rect">
            <a:avLst/>
          </a:prstGeom>
          <a:noFill/>
        </p:spPr>
        <p:txBody>
          <a:bodyPr wrap="square" rtlCol="0">
            <a:spAutoFit/>
          </a:bodyPr>
          <a:lstStyle/>
          <a:p>
            <a:pPr marL="285750" indent="-285750">
              <a:buFont typeface="Arial" panose="020B0604020202020204" pitchFamily="34" charset="0"/>
              <a:buChar char="•"/>
            </a:pPr>
            <a:r>
              <a:rPr lang="en-US" dirty="0"/>
              <a:t>The Dean will choose Yes or No to acknowledge the review of the submission.</a:t>
            </a:r>
          </a:p>
          <a:p>
            <a:endParaRPr lang="en-US" dirty="0"/>
          </a:p>
          <a:p>
            <a:pPr marL="285750" indent="-285750">
              <a:buFont typeface="Arial" panose="020B0604020202020204" pitchFamily="34" charset="0"/>
              <a:buChar char="•"/>
            </a:pPr>
            <a:r>
              <a:rPr lang="en-US" dirty="0"/>
              <a:t>The Dean will select the overall performance rating based on their review of materials.</a:t>
            </a:r>
          </a:p>
          <a:p>
            <a:endParaRPr lang="en-US" dirty="0"/>
          </a:p>
          <a:p>
            <a:pPr marL="285750" indent="-285750">
              <a:buFont typeface="Arial" panose="020B0604020202020204" pitchFamily="34" charset="0"/>
              <a:buChar char="•"/>
            </a:pPr>
            <a:r>
              <a:rPr lang="en-US" dirty="0"/>
              <a:t>If the faculty member’s rating is ‘Does Not Meet Expectations,’ they need to choose whether a faculty success plan has been created.</a:t>
            </a:r>
          </a:p>
          <a:p>
            <a:endParaRPr lang="en-US" dirty="0"/>
          </a:p>
          <a:p>
            <a:pPr marL="285750" indent="-285750">
              <a:buFont typeface="Arial" panose="020B0604020202020204" pitchFamily="34" charset="0"/>
              <a:buChar char="•"/>
            </a:pPr>
            <a:r>
              <a:rPr lang="en-US" dirty="0"/>
              <a:t>If there need to be any additional documents added, the Dean also has an upload option. (not required)</a:t>
            </a:r>
          </a:p>
        </p:txBody>
      </p:sp>
    </p:spTree>
    <p:extLst>
      <p:ext uri="{BB962C8B-B14F-4D97-AF65-F5344CB8AC3E}">
        <p14:creationId xmlns:p14="http://schemas.microsoft.com/office/powerpoint/2010/main" val="3652926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3" name="Google Shape;159;p23">
            <a:extLst>
              <a:ext uri="{FF2B5EF4-FFF2-40B4-BE49-F238E27FC236}">
                <a16:creationId xmlns:a16="http://schemas.microsoft.com/office/drawing/2014/main" id="{F74A711F-F684-E97D-494D-8595FB6C9DD1}"/>
              </a:ext>
            </a:extLst>
          </p:cNvPr>
          <p:cNvSpPr txBox="1">
            <a:spLocks/>
          </p:cNvSpPr>
          <p:nvPr/>
        </p:nvSpPr>
        <p:spPr>
          <a:xfrm>
            <a:off x="341621" y="0"/>
            <a:ext cx="7971300" cy="1004700"/>
          </a:xfrm>
          <a:prstGeom prst="rect">
            <a:avLst/>
          </a:prstGeom>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2400" b="1" dirty="0">
                <a:solidFill>
                  <a:schemeClr val="bg2"/>
                </a:solidFill>
              </a:rPr>
              <a:t>Next Steps</a:t>
            </a:r>
          </a:p>
        </p:txBody>
      </p:sp>
      <p:sp>
        <p:nvSpPr>
          <p:cNvPr id="181" name="Google Shape;181;p26"/>
          <p:cNvSpPr txBox="1">
            <a:spLocks noGrp="1"/>
          </p:cNvSpPr>
          <p:nvPr>
            <p:ph type="title"/>
          </p:nvPr>
        </p:nvSpPr>
        <p:spPr>
          <a:xfrm>
            <a:off x="586350" y="1655439"/>
            <a:ext cx="7971300" cy="1371300"/>
          </a:xfrm>
          <a:prstGeom prst="rect">
            <a:avLst/>
          </a:prstGeom>
        </p:spPr>
        <p:txBody>
          <a:bodyPr spcFirstLastPara="1" wrap="square" lIns="91425" tIns="91425" rIns="91425" bIns="91425" anchor="b" anchorCtr="0">
            <a:noAutofit/>
          </a:bodyPr>
          <a:lstStyle/>
          <a:p>
            <a:pPr lvl="0"/>
            <a:r>
              <a:rPr lang="en-US" sz="2000" dirty="0"/>
              <a:t>3.11.9 Provost Evaluation/Recommendation. </a:t>
            </a:r>
            <a:r>
              <a:rPr lang="en-US" sz="2000" b="0" dirty="0"/>
              <a:t>Those faculty members who receive an overall ranking of Exceeds Expectations from their Dean shall have their materials forward to the Provost and Executive Vice Chancellor. Based on the review, faculty members with the rank of professor will be considered for a reward for exemplary service. </a:t>
            </a:r>
            <a:endParaRPr sz="2000" b="0" dirty="0"/>
          </a:p>
        </p:txBody>
      </p:sp>
      <p:sp>
        <p:nvSpPr>
          <p:cNvPr id="4" name="TextBox 3">
            <a:extLst>
              <a:ext uri="{FF2B5EF4-FFF2-40B4-BE49-F238E27FC236}">
                <a16:creationId xmlns:a16="http://schemas.microsoft.com/office/drawing/2014/main" id="{34E950A0-1EC7-33BE-FF41-421393C1E7E5}"/>
              </a:ext>
            </a:extLst>
          </p:cNvPr>
          <p:cNvSpPr txBox="1"/>
          <p:nvPr/>
        </p:nvSpPr>
        <p:spPr>
          <a:xfrm>
            <a:off x="1046937" y="4201297"/>
            <a:ext cx="7050126" cy="523220"/>
          </a:xfrm>
          <a:prstGeom prst="rect">
            <a:avLst/>
          </a:prstGeom>
          <a:noFill/>
        </p:spPr>
        <p:txBody>
          <a:bodyPr wrap="square" rtlCol="0">
            <a:spAutoFit/>
          </a:bodyPr>
          <a:lstStyle/>
          <a:p>
            <a:pPr marL="285750" indent="-285750">
              <a:buFont typeface="Arial" panose="020B0604020202020204" pitchFamily="34" charset="0"/>
              <a:buChar char="•"/>
            </a:pPr>
            <a:r>
              <a:rPr lang="en-US" dirty="0"/>
              <a:t>Those faculty with rank of Professor with an overall Exceeds Expectations will receive notification from the Provost’s Office by the </a:t>
            </a:r>
            <a:r>
              <a:rPr lang="en-US" b="1" dirty="0"/>
              <a:t>beginning of June.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7" name="Google Shape;187;p27"/>
          <p:cNvSpPr txBox="1">
            <a:spLocks noGrp="1"/>
          </p:cNvSpPr>
          <p:nvPr>
            <p:ph type="title"/>
          </p:nvPr>
        </p:nvSpPr>
        <p:spPr>
          <a:xfrm>
            <a:off x="586325" y="411275"/>
            <a:ext cx="7971300" cy="13713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500" b="1"/>
              <a:t>Contact Us</a:t>
            </a:r>
            <a:endParaRPr sz="3500" b="1"/>
          </a:p>
        </p:txBody>
      </p:sp>
      <p:sp>
        <p:nvSpPr>
          <p:cNvPr id="186" name="Google Shape;186;p27"/>
          <p:cNvSpPr txBox="1"/>
          <p:nvPr/>
        </p:nvSpPr>
        <p:spPr>
          <a:xfrm>
            <a:off x="2355997" y="2169114"/>
            <a:ext cx="4431956" cy="1878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rgbClr val="434343"/>
                </a:solidFill>
              </a:rPr>
              <a:t>Academic Affairs</a:t>
            </a:r>
            <a:br>
              <a:rPr lang="en" dirty="0">
                <a:solidFill>
                  <a:srgbClr val="434343"/>
                </a:solidFill>
              </a:rPr>
            </a:br>
            <a:r>
              <a:rPr lang="en" sz="1800" dirty="0">
                <a:solidFill>
                  <a:srgbClr val="434343"/>
                </a:solidFill>
              </a:rPr>
              <a:t>(828) 262-2070</a:t>
            </a:r>
            <a:br>
              <a:rPr lang="en" sz="1800" dirty="0">
                <a:solidFill>
                  <a:srgbClr val="434343"/>
                </a:solidFill>
              </a:rPr>
            </a:br>
            <a:r>
              <a:rPr lang="en" sz="1800" b="1" dirty="0">
                <a:solidFill>
                  <a:srgbClr val="434343"/>
                </a:solidFill>
                <a:hlinkClick r:id="rId3" action="ppaction://hlinkfile"/>
              </a:rPr>
              <a:t>www.academicaffairs.appstate.edu</a:t>
            </a:r>
            <a:br>
              <a:rPr lang="en" sz="1800" dirty="0">
                <a:solidFill>
                  <a:srgbClr val="434343"/>
                </a:solidFill>
              </a:rPr>
            </a:br>
            <a:endParaRPr sz="1800" dirty="0">
              <a:solidFill>
                <a:srgbClr val="434343"/>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2" name="Google Shape;122;p18">
            <a:extLst>
              <a:ext uri="{FF2B5EF4-FFF2-40B4-BE49-F238E27FC236}">
                <a16:creationId xmlns:a16="http://schemas.microsoft.com/office/drawing/2014/main" id="{73260FF1-1A7D-3D1D-0246-651930524020}"/>
              </a:ext>
            </a:extLst>
          </p:cNvPr>
          <p:cNvSpPr txBox="1">
            <a:spLocks/>
          </p:cNvSpPr>
          <p:nvPr/>
        </p:nvSpPr>
        <p:spPr>
          <a:xfrm>
            <a:off x="454507" y="-6217"/>
            <a:ext cx="7971300" cy="10047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434343"/>
              </a:buClr>
              <a:buSzPts val="2800"/>
              <a:buFont typeface="Arial"/>
              <a:buNone/>
              <a:defRPr sz="2800" b="1" i="0" u="none" strike="noStrike" cap="none">
                <a:solidFill>
                  <a:srgbClr val="434343"/>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r>
              <a:rPr lang="en-US" dirty="0"/>
              <a:t>What is InfoReady?</a:t>
            </a:r>
          </a:p>
        </p:txBody>
      </p:sp>
      <p:sp>
        <p:nvSpPr>
          <p:cNvPr id="3" name="Google Shape;123;p18">
            <a:extLst>
              <a:ext uri="{FF2B5EF4-FFF2-40B4-BE49-F238E27FC236}">
                <a16:creationId xmlns:a16="http://schemas.microsoft.com/office/drawing/2014/main" id="{58CE6FF7-E642-2A00-AB23-D49A0421E483}"/>
              </a:ext>
            </a:extLst>
          </p:cNvPr>
          <p:cNvSpPr txBox="1">
            <a:spLocks/>
          </p:cNvSpPr>
          <p:nvPr/>
        </p:nvSpPr>
        <p:spPr>
          <a:xfrm>
            <a:off x="257388" y="998483"/>
            <a:ext cx="7669403" cy="84179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434343"/>
              </a:buClr>
              <a:buSzPts val="1800"/>
              <a:buFont typeface="Arial"/>
              <a:buNone/>
              <a:defRPr sz="1800" b="0" i="0" u="none" strike="noStrike" cap="none">
                <a:solidFill>
                  <a:srgbClr val="434343"/>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285750" indent="-285750">
              <a:buFont typeface="Arial" panose="020B0604020202020204" pitchFamily="34" charset="0"/>
              <a:buChar char="•"/>
            </a:pPr>
            <a:r>
              <a:rPr lang="en-US" dirty="0"/>
              <a:t>InfoReady is an all-in-one platform for higher education submission and approval processes for selected faculty actions. </a:t>
            </a:r>
          </a:p>
          <a:p>
            <a:pPr marL="285750" indent="-285750">
              <a:buFont typeface="Arial" panose="020B0604020202020204" pitchFamily="34" charset="0"/>
              <a:buChar char="•"/>
            </a:pPr>
            <a:r>
              <a:rPr lang="en-US" dirty="0"/>
              <a:t>InfoReady allows faculty members to upload their PTR materials and automatically routes to the appropriate approver(s) for review.</a:t>
            </a:r>
          </a:p>
        </p:txBody>
      </p:sp>
      <p:sp>
        <p:nvSpPr>
          <p:cNvPr id="122" name="Google Shape;122;p18"/>
          <p:cNvSpPr txBox="1">
            <a:spLocks noGrp="1"/>
          </p:cNvSpPr>
          <p:nvPr>
            <p:ph type="title"/>
          </p:nvPr>
        </p:nvSpPr>
        <p:spPr>
          <a:xfrm>
            <a:off x="454507" y="1984911"/>
            <a:ext cx="7971300" cy="1004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t>Why InfoReady?</a:t>
            </a:r>
            <a:endParaRPr b="1" dirty="0"/>
          </a:p>
        </p:txBody>
      </p:sp>
      <p:sp>
        <p:nvSpPr>
          <p:cNvPr id="123" name="Google Shape;123;p18"/>
          <p:cNvSpPr txBox="1">
            <a:spLocks noGrp="1"/>
          </p:cNvSpPr>
          <p:nvPr>
            <p:ph type="subTitle" idx="1"/>
          </p:nvPr>
        </p:nvSpPr>
        <p:spPr>
          <a:xfrm>
            <a:off x="257388" y="2989611"/>
            <a:ext cx="7669403" cy="841795"/>
          </a:xfrm>
          <a:prstGeom prst="rect">
            <a:avLst/>
          </a:prstGeom>
        </p:spPr>
        <p:txBody>
          <a:bodyPr spcFirstLastPara="1" wrap="square" lIns="91425" tIns="91425" rIns="91425" bIns="91425" anchor="t" anchorCtr="0">
            <a:noAutofit/>
          </a:bodyPr>
          <a:lstStyle/>
          <a:p>
            <a:pPr marL="285750" lvl="0" indent="-285750" algn="l" rtl="0">
              <a:spcBef>
                <a:spcPts val="0"/>
              </a:spcBef>
              <a:spcAft>
                <a:spcPts val="0"/>
              </a:spcAft>
              <a:buFont typeface="Arial" panose="020B0604020202020204" pitchFamily="34" charset="0"/>
              <a:buChar char="•"/>
            </a:pPr>
            <a:r>
              <a:rPr lang="en" dirty="0"/>
              <a:t>For consistency and efficiency in Post Tenure Review (PTR) processes across all colleges/units</a:t>
            </a:r>
          </a:p>
          <a:p>
            <a:pPr marL="285750" lvl="0" indent="-285750" algn="l" rtl="0">
              <a:spcBef>
                <a:spcPts val="0"/>
              </a:spcBef>
              <a:spcAft>
                <a:spcPts val="0"/>
              </a:spcAft>
              <a:buFont typeface="Arial" panose="020B0604020202020204" pitchFamily="34" charset="0"/>
              <a:buChar char="•"/>
            </a:pPr>
            <a:r>
              <a:rPr lang="en" dirty="0"/>
              <a:t>T</a:t>
            </a:r>
            <a:r>
              <a:rPr lang="en-US" dirty="0"/>
              <a:t>h</a:t>
            </a:r>
            <a:r>
              <a:rPr lang="en" dirty="0"/>
              <a:t>e process begins with faculty members submitting their required materials to the Department Chair or Designee* for review, then the materials are routed to the College/Unit Dean for review and approval.</a:t>
            </a:r>
            <a:endParaRPr dirty="0"/>
          </a:p>
        </p:txBody>
      </p:sp>
      <p:sp>
        <p:nvSpPr>
          <p:cNvPr id="4" name="TextBox 3">
            <a:extLst>
              <a:ext uri="{FF2B5EF4-FFF2-40B4-BE49-F238E27FC236}">
                <a16:creationId xmlns:a16="http://schemas.microsoft.com/office/drawing/2014/main" id="{2C8E0635-AE8F-A581-43F0-8BA5495A04CC}"/>
              </a:ext>
            </a:extLst>
          </p:cNvPr>
          <p:cNvSpPr txBox="1"/>
          <p:nvPr/>
        </p:nvSpPr>
        <p:spPr>
          <a:xfrm>
            <a:off x="362465" y="4549145"/>
            <a:ext cx="3137397" cy="307777"/>
          </a:xfrm>
          <a:prstGeom prst="rect">
            <a:avLst/>
          </a:prstGeom>
          <a:noFill/>
        </p:spPr>
        <p:txBody>
          <a:bodyPr wrap="none" rtlCol="0">
            <a:spAutoFit/>
          </a:bodyPr>
          <a:lstStyle/>
          <a:p>
            <a:r>
              <a:rPr lang="en-US" dirty="0"/>
              <a:t>*</a:t>
            </a:r>
            <a:r>
              <a:rPr lang="en-US" sz="1100" dirty="0"/>
              <a:t>Designee for units without Department Chairs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19"/>
          <p:cNvSpPr txBox="1">
            <a:spLocks noGrp="1"/>
          </p:cNvSpPr>
          <p:nvPr>
            <p:ph type="title"/>
          </p:nvPr>
        </p:nvSpPr>
        <p:spPr>
          <a:xfrm>
            <a:off x="362465" y="-222422"/>
            <a:ext cx="8641491" cy="1004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1800" b="1" dirty="0"/>
              <a:t>Post Tenure Review (PTR) Process &amp; Timeline – Academic Year: 2025-2026</a:t>
            </a:r>
            <a:endParaRPr sz="1800" b="1" dirty="0"/>
          </a:p>
        </p:txBody>
      </p:sp>
      <p:graphicFrame>
        <p:nvGraphicFramePr>
          <p:cNvPr id="2" name="Table 1">
            <a:extLst>
              <a:ext uri="{FF2B5EF4-FFF2-40B4-BE49-F238E27FC236}">
                <a16:creationId xmlns:a16="http://schemas.microsoft.com/office/drawing/2014/main" id="{883A06E4-2B24-64E8-90AA-DEB2BC54D4A7}"/>
              </a:ext>
            </a:extLst>
          </p:cNvPr>
          <p:cNvGraphicFramePr>
            <a:graphicFrameLocks noGrp="1"/>
          </p:cNvGraphicFramePr>
          <p:nvPr>
            <p:extLst>
              <p:ext uri="{D42A27DB-BD31-4B8C-83A1-F6EECF244321}">
                <p14:modId xmlns:p14="http://schemas.microsoft.com/office/powerpoint/2010/main" val="3884170713"/>
              </p:ext>
            </p:extLst>
          </p:nvPr>
        </p:nvGraphicFramePr>
        <p:xfrm>
          <a:off x="490151" y="889685"/>
          <a:ext cx="8163697" cy="3552053"/>
        </p:xfrm>
        <a:graphic>
          <a:graphicData uri="http://schemas.openxmlformats.org/drawingml/2006/table">
            <a:tbl>
              <a:tblPr firstRow="1" bandRow="1">
                <a:tableStyleId>{906AAFAD-980A-43DC-881E-DA7AA3310446}</a:tableStyleId>
              </a:tblPr>
              <a:tblGrid>
                <a:gridCol w="2636108">
                  <a:extLst>
                    <a:ext uri="{9D8B030D-6E8A-4147-A177-3AD203B41FA5}">
                      <a16:colId xmlns:a16="http://schemas.microsoft.com/office/drawing/2014/main" val="2347312078"/>
                    </a:ext>
                  </a:extLst>
                </a:gridCol>
                <a:gridCol w="5527589">
                  <a:extLst>
                    <a:ext uri="{9D8B030D-6E8A-4147-A177-3AD203B41FA5}">
                      <a16:colId xmlns:a16="http://schemas.microsoft.com/office/drawing/2014/main" val="2635335230"/>
                    </a:ext>
                  </a:extLst>
                </a:gridCol>
              </a:tblGrid>
              <a:tr h="366893">
                <a:tc>
                  <a:txBody>
                    <a:bodyPr/>
                    <a:lstStyle/>
                    <a:p>
                      <a:r>
                        <a:rPr lang="en-US" dirty="0"/>
                        <a:t>Date(s)</a:t>
                      </a:r>
                    </a:p>
                  </a:txBody>
                  <a:tcPr/>
                </a:tc>
                <a:tc>
                  <a:txBody>
                    <a:bodyPr/>
                    <a:lstStyle/>
                    <a:p>
                      <a:r>
                        <a:rPr lang="en-US" dirty="0"/>
                        <a:t>Action/Materials</a:t>
                      </a:r>
                    </a:p>
                  </a:txBody>
                  <a:tcPr/>
                </a:tc>
                <a:extLst>
                  <a:ext uri="{0D108BD9-81ED-4DB2-BD59-A6C34878D82A}">
                    <a16:rowId xmlns:a16="http://schemas.microsoft.com/office/drawing/2014/main" val="1017963434"/>
                  </a:ext>
                </a:extLst>
              </a:tr>
              <a:tr h="370840">
                <a:tc>
                  <a:txBody>
                    <a:bodyPr/>
                    <a:lstStyle/>
                    <a:p>
                      <a:r>
                        <a:rPr lang="en-US" dirty="0"/>
                        <a:t>Before March 2nd</a:t>
                      </a:r>
                    </a:p>
                  </a:txBody>
                  <a:tcPr/>
                </a:tc>
                <a:tc>
                  <a:txBody>
                    <a:bodyPr/>
                    <a:lstStyle/>
                    <a:p>
                      <a:r>
                        <a:rPr lang="en-US" dirty="0"/>
                        <a:t>PTR Committee orientation meeting with Department Chair</a:t>
                      </a:r>
                    </a:p>
                  </a:txBody>
                  <a:tcPr/>
                </a:tc>
                <a:extLst>
                  <a:ext uri="{0D108BD9-81ED-4DB2-BD59-A6C34878D82A}">
                    <a16:rowId xmlns:a16="http://schemas.microsoft.com/office/drawing/2014/main" val="1366490399"/>
                  </a:ext>
                </a:extLst>
              </a:tr>
              <a:tr h="370840">
                <a:tc>
                  <a:txBody>
                    <a:bodyPr/>
                    <a:lstStyle/>
                    <a:p>
                      <a:r>
                        <a:rPr lang="en-US" dirty="0"/>
                        <a:t>By Monday, March 2nd</a:t>
                      </a:r>
                    </a:p>
                  </a:txBody>
                  <a:tcPr/>
                </a:tc>
                <a:tc>
                  <a:txBody>
                    <a:bodyPr/>
                    <a:lstStyle/>
                    <a:p>
                      <a:r>
                        <a:rPr lang="en-US" dirty="0"/>
                        <a:t>Faculty member submits materials to the Department Chair in InfoReady</a:t>
                      </a:r>
                    </a:p>
                  </a:txBody>
                  <a:tcPr/>
                </a:tc>
                <a:extLst>
                  <a:ext uri="{0D108BD9-81ED-4DB2-BD59-A6C34878D82A}">
                    <a16:rowId xmlns:a16="http://schemas.microsoft.com/office/drawing/2014/main" val="832518485"/>
                  </a:ext>
                </a:extLst>
              </a:tr>
              <a:tr h="370840">
                <a:tc>
                  <a:txBody>
                    <a:bodyPr/>
                    <a:lstStyle/>
                    <a:p>
                      <a:r>
                        <a:rPr lang="en-US" dirty="0"/>
                        <a:t>March 2nd– April 6th</a:t>
                      </a:r>
                    </a:p>
                  </a:txBody>
                  <a:tcPr/>
                </a:tc>
                <a:tc>
                  <a:txBody>
                    <a:bodyPr/>
                    <a:lstStyle/>
                    <a:p>
                      <a:r>
                        <a:rPr lang="en-US" dirty="0"/>
                        <a:t>PTR Committee meets as appropriate </a:t>
                      </a:r>
                    </a:p>
                  </a:txBody>
                  <a:tcPr/>
                </a:tc>
                <a:extLst>
                  <a:ext uri="{0D108BD9-81ED-4DB2-BD59-A6C34878D82A}">
                    <a16:rowId xmlns:a16="http://schemas.microsoft.com/office/drawing/2014/main" val="3598075699"/>
                  </a:ext>
                </a:extLst>
              </a:tr>
              <a:tr h="370840">
                <a:tc>
                  <a:txBody>
                    <a:bodyPr/>
                    <a:lstStyle/>
                    <a:p>
                      <a:r>
                        <a:rPr lang="en-US" dirty="0"/>
                        <a:t>By April 7th</a:t>
                      </a:r>
                    </a:p>
                  </a:txBody>
                  <a:tcPr/>
                </a:tc>
                <a:tc>
                  <a:txBody>
                    <a:bodyPr/>
                    <a:lstStyle/>
                    <a:p>
                      <a:r>
                        <a:rPr lang="en-US" dirty="0"/>
                        <a:t>PTR Committee summary due to faculty member and Department Chairperson or Designee* (this step is not in InfoReady)</a:t>
                      </a:r>
                    </a:p>
                  </a:txBody>
                  <a:tcPr/>
                </a:tc>
                <a:extLst>
                  <a:ext uri="{0D108BD9-81ED-4DB2-BD59-A6C34878D82A}">
                    <a16:rowId xmlns:a16="http://schemas.microsoft.com/office/drawing/2014/main" val="2900284393"/>
                  </a:ext>
                </a:extLst>
              </a:tr>
              <a:tr h="370840">
                <a:tc>
                  <a:txBody>
                    <a:bodyPr/>
                    <a:lstStyle/>
                    <a:p>
                      <a:r>
                        <a:rPr lang="en-US" dirty="0"/>
                        <a:t>By April 28th</a:t>
                      </a:r>
                    </a:p>
                  </a:txBody>
                  <a:tcPr/>
                </a:tc>
                <a:tc>
                  <a:txBody>
                    <a:bodyPr/>
                    <a:lstStyle/>
                    <a:p>
                      <a:r>
                        <a:rPr lang="en-US" dirty="0"/>
                        <a:t>Department Chair Evaluation / Recommendation, along with required documents</a:t>
                      </a:r>
                    </a:p>
                  </a:txBody>
                  <a:tcPr/>
                </a:tc>
                <a:extLst>
                  <a:ext uri="{0D108BD9-81ED-4DB2-BD59-A6C34878D82A}">
                    <a16:rowId xmlns:a16="http://schemas.microsoft.com/office/drawing/2014/main" val="4200474411"/>
                  </a:ext>
                </a:extLst>
              </a:tr>
              <a:tr h="370840">
                <a:tc>
                  <a:txBody>
                    <a:bodyPr/>
                    <a:lstStyle/>
                    <a:p>
                      <a:r>
                        <a:rPr lang="en-US" dirty="0"/>
                        <a:t>By May 18th</a:t>
                      </a:r>
                    </a:p>
                  </a:txBody>
                  <a:tcPr/>
                </a:tc>
                <a:tc>
                  <a:txBody>
                    <a:bodyPr/>
                    <a:lstStyle/>
                    <a:p>
                      <a:r>
                        <a:rPr lang="en-US" dirty="0"/>
                        <a:t>Dean Evaluation / Recommendation </a:t>
                      </a:r>
                    </a:p>
                  </a:txBody>
                  <a:tcPr/>
                </a:tc>
                <a:extLst>
                  <a:ext uri="{0D108BD9-81ED-4DB2-BD59-A6C34878D82A}">
                    <a16:rowId xmlns:a16="http://schemas.microsoft.com/office/drawing/2014/main" val="2751185946"/>
                  </a:ext>
                </a:extLst>
              </a:tr>
              <a:tr h="370840">
                <a:tc>
                  <a:txBody>
                    <a:bodyPr/>
                    <a:lstStyle/>
                    <a:p>
                      <a:r>
                        <a:rPr lang="en-US" dirty="0"/>
                        <a:t>By May 29th</a:t>
                      </a:r>
                    </a:p>
                  </a:txBody>
                  <a:tcPr/>
                </a:tc>
                <a:tc>
                  <a:txBody>
                    <a:bodyPr/>
                    <a:lstStyle/>
                    <a:p>
                      <a:r>
                        <a:rPr lang="en-US" dirty="0"/>
                        <a:t>Provost Evaluation / Recommendation – only submitted for PTRs with overall rating of Exceeds Expectations with </a:t>
                      </a:r>
                      <a:r>
                        <a:rPr lang="en-US" b="1" u="none" dirty="0"/>
                        <a:t>rank of Professor</a:t>
                      </a:r>
                    </a:p>
                  </a:txBody>
                  <a:tcPr/>
                </a:tc>
                <a:extLst>
                  <a:ext uri="{0D108BD9-81ED-4DB2-BD59-A6C34878D82A}">
                    <a16:rowId xmlns:a16="http://schemas.microsoft.com/office/drawing/2014/main" val="2584645046"/>
                  </a:ext>
                </a:extLst>
              </a:tr>
            </a:tbl>
          </a:graphicData>
        </a:graphic>
      </p:graphicFrame>
      <p:sp>
        <p:nvSpPr>
          <p:cNvPr id="3" name="TextBox 2">
            <a:extLst>
              <a:ext uri="{FF2B5EF4-FFF2-40B4-BE49-F238E27FC236}">
                <a16:creationId xmlns:a16="http://schemas.microsoft.com/office/drawing/2014/main" id="{BD69E017-0DD8-D88F-008B-084A047B5B90}"/>
              </a:ext>
            </a:extLst>
          </p:cNvPr>
          <p:cNvSpPr txBox="1"/>
          <p:nvPr/>
        </p:nvSpPr>
        <p:spPr>
          <a:xfrm>
            <a:off x="362465" y="4549145"/>
            <a:ext cx="3137397" cy="307777"/>
          </a:xfrm>
          <a:prstGeom prst="rect">
            <a:avLst/>
          </a:prstGeom>
          <a:noFill/>
        </p:spPr>
        <p:txBody>
          <a:bodyPr wrap="none" rtlCol="0">
            <a:spAutoFit/>
          </a:bodyPr>
          <a:lstStyle/>
          <a:p>
            <a:r>
              <a:rPr lang="en-US" dirty="0"/>
              <a:t>*</a:t>
            </a:r>
            <a:r>
              <a:rPr lang="en-US" sz="1100" dirty="0"/>
              <a:t>Designee for units without Department Chairs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0"/>
          <p:cNvSpPr txBox="1">
            <a:spLocks noGrp="1"/>
          </p:cNvSpPr>
          <p:nvPr>
            <p:ph type="title"/>
          </p:nvPr>
        </p:nvSpPr>
        <p:spPr>
          <a:xfrm>
            <a:off x="1124722" y="726647"/>
            <a:ext cx="6451200" cy="6081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200" dirty="0"/>
              <a:t>Post Tenure Review (PTR) Submission Materials:</a:t>
            </a:r>
            <a:endParaRPr sz="3200" dirty="0"/>
          </a:p>
        </p:txBody>
      </p:sp>
      <p:sp>
        <p:nvSpPr>
          <p:cNvPr id="2" name="Subtitle 1">
            <a:extLst>
              <a:ext uri="{FF2B5EF4-FFF2-40B4-BE49-F238E27FC236}">
                <a16:creationId xmlns:a16="http://schemas.microsoft.com/office/drawing/2014/main" id="{E2DEFBD5-13CB-350E-9B3A-D0EFA3F1FC32}"/>
              </a:ext>
            </a:extLst>
          </p:cNvPr>
          <p:cNvSpPr>
            <a:spLocks noGrp="1"/>
          </p:cNvSpPr>
          <p:nvPr>
            <p:ph type="subTitle" idx="1"/>
          </p:nvPr>
        </p:nvSpPr>
        <p:spPr>
          <a:xfrm>
            <a:off x="424248" y="1694671"/>
            <a:ext cx="8295503" cy="1006500"/>
          </a:xfrm>
        </p:spPr>
        <p:txBody>
          <a:bodyPr/>
          <a:lstStyle/>
          <a:p>
            <a:r>
              <a:rPr lang="en-US" sz="1400" dirty="0">
                <a:solidFill>
                  <a:schemeClr val="tx1"/>
                </a:solidFill>
              </a:rPr>
              <a:t>- a self-assessment narrative that summarizes the faculty member’s accomplishments over the previous five (5) years</a:t>
            </a:r>
          </a:p>
          <a:p>
            <a:br>
              <a:rPr lang="en-US" sz="1400" dirty="0">
                <a:solidFill>
                  <a:schemeClr val="tx1"/>
                </a:solidFill>
              </a:rPr>
            </a:br>
            <a:r>
              <a:rPr lang="en-US" sz="1400" dirty="0">
                <a:solidFill>
                  <a:schemeClr val="tx1"/>
                </a:solidFill>
              </a:rPr>
              <a:t>- a current curriculum vita</a:t>
            </a:r>
          </a:p>
          <a:p>
            <a:br>
              <a:rPr lang="en-US" sz="1400" dirty="0">
                <a:solidFill>
                  <a:schemeClr val="tx1"/>
                </a:solidFill>
              </a:rPr>
            </a:br>
            <a:r>
              <a:rPr lang="en-US" sz="1400" dirty="0">
                <a:solidFill>
                  <a:schemeClr val="tx1"/>
                </a:solidFill>
              </a:rPr>
              <a:t>- the faculty member’s long-term, 5-year work plan with any noted updates to the plan</a:t>
            </a:r>
          </a:p>
          <a:p>
            <a:r>
              <a:rPr lang="en-US" sz="1400" dirty="0">
                <a:solidFill>
                  <a:schemeClr val="tx1"/>
                </a:solidFill>
              </a:rPr>
              <a:t>since its creation; which may include: evidence of teaching effectiveness, student feedback, peer reviews of teaching,  professional development specific to improving teaching</a:t>
            </a:r>
          </a:p>
          <a:p>
            <a:br>
              <a:rPr lang="en-US" sz="1400" dirty="0">
                <a:solidFill>
                  <a:schemeClr val="tx1"/>
                </a:solidFill>
              </a:rPr>
            </a:br>
            <a:r>
              <a:rPr lang="en-US" sz="1400" dirty="0">
                <a:solidFill>
                  <a:schemeClr val="tx1"/>
                </a:solidFill>
              </a:rPr>
              <a:t>- copies of each annual review for the past 5 years (provided by faculty member or Department Chair)</a:t>
            </a:r>
          </a:p>
          <a:p>
            <a:r>
              <a:rPr lang="en-US" sz="1400" dirty="0">
                <a:solidFill>
                  <a:schemeClr val="tx1"/>
                </a:solidFill>
              </a:rPr>
              <a:t>  </a:t>
            </a:r>
            <a:br>
              <a:rPr lang="en-US" sz="1400" dirty="0">
                <a:solidFill>
                  <a:schemeClr val="tx1"/>
                </a:solidFill>
              </a:rPr>
            </a:br>
            <a:endParaRPr lang="en-US" sz="140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4" name="Google Shape;150;p22">
            <a:extLst>
              <a:ext uri="{FF2B5EF4-FFF2-40B4-BE49-F238E27FC236}">
                <a16:creationId xmlns:a16="http://schemas.microsoft.com/office/drawing/2014/main" id="{F861D2CA-D7C6-1E10-45D1-7192073ABDB5}"/>
              </a:ext>
            </a:extLst>
          </p:cNvPr>
          <p:cNvSpPr txBox="1">
            <a:spLocks noGrp="1"/>
          </p:cNvSpPr>
          <p:nvPr>
            <p:ph type="title" idx="4294967295"/>
          </p:nvPr>
        </p:nvSpPr>
        <p:spPr>
          <a:xfrm>
            <a:off x="392761" y="-102484"/>
            <a:ext cx="7971300" cy="10047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b"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1" i="0" u="none" strike="noStrike" kern="0" cap="none" spc="0" normalizeH="0" baseline="0" noProof="0" dirty="0">
                <a:ln>
                  <a:noFill/>
                </a:ln>
                <a:solidFill>
                  <a:srgbClr val="000000"/>
                </a:solidFill>
                <a:effectLst/>
                <a:uLnTx/>
                <a:uFillTx/>
                <a:latin typeface="Arial"/>
                <a:ea typeface="Arial"/>
                <a:cs typeface="Arial"/>
                <a:sym typeface="Arial"/>
              </a:rPr>
              <a:t>Summary of the Submission Process (1 of 2)</a:t>
            </a:r>
          </a:p>
        </p:txBody>
      </p:sp>
      <p:graphicFrame>
        <p:nvGraphicFramePr>
          <p:cNvPr id="5" name="Table 4">
            <a:extLst>
              <a:ext uri="{FF2B5EF4-FFF2-40B4-BE49-F238E27FC236}">
                <a16:creationId xmlns:a16="http://schemas.microsoft.com/office/drawing/2014/main" id="{82FFCF0E-DDAB-9EA9-94B8-AF306886236E}"/>
              </a:ext>
            </a:extLst>
          </p:cNvPr>
          <p:cNvGraphicFramePr>
            <a:graphicFrameLocks noGrp="1"/>
          </p:cNvGraphicFramePr>
          <p:nvPr>
            <p:extLst>
              <p:ext uri="{D42A27DB-BD31-4B8C-83A1-F6EECF244321}">
                <p14:modId xmlns:p14="http://schemas.microsoft.com/office/powerpoint/2010/main" val="1778366082"/>
              </p:ext>
            </p:extLst>
          </p:nvPr>
        </p:nvGraphicFramePr>
        <p:xfrm>
          <a:off x="586351" y="902216"/>
          <a:ext cx="7971298" cy="3757627"/>
        </p:xfrm>
        <a:graphic>
          <a:graphicData uri="http://schemas.openxmlformats.org/drawingml/2006/table">
            <a:tbl>
              <a:tblPr firstRow="1" bandRow="1">
                <a:tableStyleId>{906AAFAD-980A-43DC-881E-DA7AA3310446}</a:tableStyleId>
              </a:tblPr>
              <a:tblGrid>
                <a:gridCol w="1315483">
                  <a:extLst>
                    <a:ext uri="{9D8B030D-6E8A-4147-A177-3AD203B41FA5}">
                      <a16:colId xmlns:a16="http://schemas.microsoft.com/office/drawing/2014/main" val="498537033"/>
                    </a:ext>
                  </a:extLst>
                </a:gridCol>
                <a:gridCol w="1280635">
                  <a:extLst>
                    <a:ext uri="{9D8B030D-6E8A-4147-A177-3AD203B41FA5}">
                      <a16:colId xmlns:a16="http://schemas.microsoft.com/office/drawing/2014/main" val="3162981214"/>
                    </a:ext>
                  </a:extLst>
                </a:gridCol>
                <a:gridCol w="1541989">
                  <a:extLst>
                    <a:ext uri="{9D8B030D-6E8A-4147-A177-3AD203B41FA5}">
                      <a16:colId xmlns:a16="http://schemas.microsoft.com/office/drawing/2014/main" val="1002180477"/>
                    </a:ext>
                  </a:extLst>
                </a:gridCol>
                <a:gridCol w="2509000">
                  <a:extLst>
                    <a:ext uri="{9D8B030D-6E8A-4147-A177-3AD203B41FA5}">
                      <a16:colId xmlns:a16="http://schemas.microsoft.com/office/drawing/2014/main" val="957887657"/>
                    </a:ext>
                  </a:extLst>
                </a:gridCol>
                <a:gridCol w="1324191">
                  <a:extLst>
                    <a:ext uri="{9D8B030D-6E8A-4147-A177-3AD203B41FA5}">
                      <a16:colId xmlns:a16="http://schemas.microsoft.com/office/drawing/2014/main" val="2482114416"/>
                    </a:ext>
                  </a:extLst>
                </a:gridCol>
              </a:tblGrid>
              <a:tr h="740107">
                <a:tc>
                  <a:txBody>
                    <a:bodyPr/>
                    <a:lstStyle/>
                    <a:p>
                      <a:r>
                        <a:rPr lang="en-US" dirty="0"/>
                        <a:t>Step 1</a:t>
                      </a:r>
                    </a:p>
                  </a:txBody>
                  <a:tcPr/>
                </a:tc>
                <a:tc>
                  <a:txBody>
                    <a:bodyPr/>
                    <a:lstStyle/>
                    <a:p>
                      <a:r>
                        <a:rPr lang="en-US" dirty="0"/>
                        <a:t>Step 2</a:t>
                      </a:r>
                    </a:p>
                  </a:txBody>
                  <a:tcPr/>
                </a:tc>
                <a:tc>
                  <a:txBody>
                    <a:bodyPr/>
                    <a:lstStyle/>
                    <a:p>
                      <a:r>
                        <a:rPr lang="en-US" dirty="0"/>
                        <a:t>Step 3</a:t>
                      </a:r>
                    </a:p>
                  </a:txBody>
                  <a:tcPr/>
                </a:tc>
                <a:tc>
                  <a:txBody>
                    <a:bodyPr/>
                    <a:lstStyle/>
                    <a:p>
                      <a:r>
                        <a:rPr lang="en-US" dirty="0"/>
                        <a:t>Step 4</a:t>
                      </a:r>
                    </a:p>
                  </a:txBody>
                  <a:tcPr/>
                </a:tc>
                <a:tc>
                  <a:txBody>
                    <a:bodyPr/>
                    <a:lstStyle/>
                    <a:p>
                      <a:r>
                        <a:rPr lang="en-US" dirty="0"/>
                        <a:t>Step 5</a:t>
                      </a:r>
                    </a:p>
                  </a:txBody>
                  <a:tcPr/>
                </a:tc>
                <a:extLst>
                  <a:ext uri="{0D108BD9-81ED-4DB2-BD59-A6C34878D82A}">
                    <a16:rowId xmlns:a16="http://schemas.microsoft.com/office/drawing/2014/main" val="4159437764"/>
                  </a:ext>
                </a:extLst>
              </a:tr>
              <a:tr h="292144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t>Faculty member submits the Post Tenure Review (PTR) materials through InfoReady</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t>Department Chair is notified by email ‘Request to Review’ </a:t>
                      </a:r>
                    </a:p>
                    <a:p>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t>Department Chair or Designee shares packet with PTR Chair &amp; Committee</a:t>
                      </a:r>
                    </a:p>
                    <a:p>
                      <a:endParaRPr lang="en-US" dirty="0"/>
                    </a:p>
                  </a:txBody>
                  <a:tcPr/>
                </a:tc>
                <a:tc>
                  <a:txBody>
                    <a:bodyPr/>
                    <a:lstStyle/>
                    <a:p>
                      <a:r>
                        <a:rPr lang="en-US" sz="1200" dirty="0"/>
                        <a:t>After the PTR meeting and vote, the Department Chair or Designee uploads:</a:t>
                      </a:r>
                    </a:p>
                    <a:p>
                      <a:endParaRPr lang="en-US" sz="1200" dirty="0"/>
                    </a:p>
                    <a:p>
                      <a:r>
                        <a:rPr lang="en-US" sz="1200" b="0" dirty="0"/>
                        <a:t>1) PTR Committee Summary</a:t>
                      </a:r>
                    </a:p>
                    <a:p>
                      <a:r>
                        <a:rPr lang="en-US" sz="1200" b="0" dirty="0"/>
                        <a:t>2) Faculty Member's Right to Respond (if submitted to the Department Chair)</a:t>
                      </a:r>
                    </a:p>
                    <a:p>
                      <a:r>
                        <a:rPr lang="en-US" sz="1200" b="0" dirty="0"/>
                        <a:t>3) Copies of the last five annual reviews (if not provided by faculty member)</a:t>
                      </a:r>
                    </a:p>
                    <a:p>
                      <a:r>
                        <a:rPr lang="en-US" sz="1200" b="0" dirty="0"/>
                        <a:t>4) Five-year goals/plan (if not provided by faculty member)</a:t>
                      </a:r>
                    </a:p>
                    <a:p>
                      <a:r>
                        <a:rPr lang="en-US" sz="1200" b="0" dirty="0"/>
                        <a:t>5) Department Chair recommendation letter</a:t>
                      </a:r>
                    </a:p>
                    <a:p>
                      <a:endParaRPr lang="en-US" sz="1200" dirty="0"/>
                    </a:p>
                  </a:txBody>
                  <a:tcPr/>
                </a:tc>
                <a:tc>
                  <a:txBody>
                    <a:bodyPr/>
                    <a:lstStyle/>
                    <a:p>
                      <a:r>
                        <a:rPr lang="en-US" sz="1200" dirty="0"/>
                        <a:t>College Admin and Dean are notified by email ‘Request to Review’</a:t>
                      </a:r>
                    </a:p>
                  </a:txBody>
                  <a:tcPr/>
                </a:tc>
                <a:extLst>
                  <a:ext uri="{0D108BD9-81ED-4DB2-BD59-A6C34878D82A}">
                    <a16:rowId xmlns:a16="http://schemas.microsoft.com/office/drawing/2014/main" val="3181366531"/>
                  </a:ext>
                </a:extLst>
              </a:tr>
            </a:tbl>
          </a:graphicData>
        </a:graphic>
      </p:graphicFrame>
      <p:sp>
        <p:nvSpPr>
          <p:cNvPr id="6" name="Arrow: Right 5">
            <a:extLst>
              <a:ext uri="{FF2B5EF4-FFF2-40B4-BE49-F238E27FC236}">
                <a16:creationId xmlns:a16="http://schemas.microsoft.com/office/drawing/2014/main" id="{16C2998A-8A91-4B69-ECC2-A96AAD11AC3C}"/>
              </a:ext>
              <a:ext uri="{C183D7F6-B498-43B3-948B-1728B52AA6E4}">
                <adec:decorative xmlns:adec="http://schemas.microsoft.com/office/drawing/2017/decorative" val="1"/>
              </a:ext>
            </a:extLst>
          </p:cNvPr>
          <p:cNvSpPr/>
          <p:nvPr/>
        </p:nvSpPr>
        <p:spPr>
          <a:xfrm>
            <a:off x="1518505" y="1194487"/>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rrow: Right 6">
            <a:extLst>
              <a:ext uri="{FF2B5EF4-FFF2-40B4-BE49-F238E27FC236}">
                <a16:creationId xmlns:a16="http://schemas.microsoft.com/office/drawing/2014/main" id="{E3024E22-49E0-6C71-A4AF-7D0372E1C9DC}"/>
              </a:ext>
              <a:ext uri="{C183D7F6-B498-43B3-948B-1728B52AA6E4}">
                <adec:decorative xmlns:adec="http://schemas.microsoft.com/office/drawing/2017/decorative" val="1"/>
              </a:ext>
            </a:extLst>
          </p:cNvPr>
          <p:cNvSpPr/>
          <p:nvPr/>
        </p:nvSpPr>
        <p:spPr>
          <a:xfrm>
            <a:off x="2837837" y="1194487"/>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E072438A-395F-2E73-85DC-76D762C861B3}"/>
              </a:ext>
              <a:ext uri="{C183D7F6-B498-43B3-948B-1728B52AA6E4}">
                <adec:decorative xmlns:adec="http://schemas.microsoft.com/office/drawing/2017/decorative" val="1"/>
              </a:ext>
            </a:extLst>
          </p:cNvPr>
          <p:cNvSpPr/>
          <p:nvPr/>
        </p:nvSpPr>
        <p:spPr>
          <a:xfrm>
            <a:off x="4378411" y="1194487"/>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Right 8">
            <a:extLst>
              <a:ext uri="{FF2B5EF4-FFF2-40B4-BE49-F238E27FC236}">
                <a16:creationId xmlns:a16="http://schemas.microsoft.com/office/drawing/2014/main" id="{64B23FF8-7918-B8DB-69D1-7E50F9CFD723}"/>
              </a:ext>
              <a:ext uri="{C183D7F6-B498-43B3-948B-1728B52AA6E4}">
                <adec:decorative xmlns:adec="http://schemas.microsoft.com/office/drawing/2017/decorative" val="1"/>
              </a:ext>
            </a:extLst>
          </p:cNvPr>
          <p:cNvSpPr/>
          <p:nvPr/>
        </p:nvSpPr>
        <p:spPr>
          <a:xfrm>
            <a:off x="6866235" y="1198606"/>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866285CE-4541-3342-5E05-38E1B9C8885C}"/>
            </a:ext>
          </a:extLst>
        </p:cNvPr>
        <p:cNvGrpSpPr/>
        <p:nvPr/>
      </p:nvGrpSpPr>
      <p:grpSpPr>
        <a:xfrm>
          <a:off x="0" y="0"/>
          <a:ext cx="0" cy="0"/>
          <a:chOff x="0" y="0"/>
          <a:chExt cx="0" cy="0"/>
        </a:xfrm>
      </p:grpSpPr>
      <p:sp>
        <p:nvSpPr>
          <p:cNvPr id="4" name="Google Shape;150;p22">
            <a:extLst>
              <a:ext uri="{FF2B5EF4-FFF2-40B4-BE49-F238E27FC236}">
                <a16:creationId xmlns:a16="http://schemas.microsoft.com/office/drawing/2014/main" id="{5A62D2FA-989D-8008-3AAD-9A3F87D5CB1C}"/>
              </a:ext>
            </a:extLst>
          </p:cNvPr>
          <p:cNvSpPr txBox="1">
            <a:spLocks noGrp="1"/>
          </p:cNvSpPr>
          <p:nvPr>
            <p:ph type="title" idx="4294967295"/>
          </p:nvPr>
        </p:nvSpPr>
        <p:spPr>
          <a:xfrm>
            <a:off x="337775" y="0"/>
            <a:ext cx="7971300" cy="10047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b"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1" i="0" u="none" strike="noStrike" kern="0" cap="none" spc="0" normalizeH="0" baseline="0" noProof="0" dirty="0">
                <a:ln>
                  <a:noFill/>
                </a:ln>
                <a:solidFill>
                  <a:srgbClr val="000000"/>
                </a:solidFill>
                <a:effectLst/>
                <a:uLnTx/>
                <a:uFillTx/>
                <a:latin typeface="Arial"/>
                <a:ea typeface="Arial"/>
                <a:cs typeface="Arial"/>
                <a:sym typeface="Arial"/>
              </a:rPr>
              <a:t>Summary of the Submission Process (2 or 2)</a:t>
            </a:r>
          </a:p>
        </p:txBody>
      </p:sp>
      <p:graphicFrame>
        <p:nvGraphicFramePr>
          <p:cNvPr id="5" name="Table 4">
            <a:extLst>
              <a:ext uri="{FF2B5EF4-FFF2-40B4-BE49-F238E27FC236}">
                <a16:creationId xmlns:a16="http://schemas.microsoft.com/office/drawing/2014/main" id="{97FCCCC0-77ED-A1AE-7890-86F515A2D6AB}"/>
              </a:ext>
            </a:extLst>
          </p:cNvPr>
          <p:cNvGraphicFramePr>
            <a:graphicFrameLocks noGrp="1"/>
          </p:cNvGraphicFramePr>
          <p:nvPr>
            <p:extLst>
              <p:ext uri="{D42A27DB-BD31-4B8C-83A1-F6EECF244321}">
                <p14:modId xmlns:p14="http://schemas.microsoft.com/office/powerpoint/2010/main" val="852880969"/>
              </p:ext>
            </p:extLst>
          </p:nvPr>
        </p:nvGraphicFramePr>
        <p:xfrm>
          <a:off x="337775" y="1141112"/>
          <a:ext cx="8443760" cy="3238036"/>
        </p:xfrm>
        <a:graphic>
          <a:graphicData uri="http://schemas.openxmlformats.org/drawingml/2006/table">
            <a:tbl>
              <a:tblPr firstRow="1" bandRow="1">
                <a:tableStyleId>{906AAFAD-980A-43DC-881E-DA7AA3310446}</a:tableStyleId>
              </a:tblPr>
              <a:tblGrid>
                <a:gridCol w="1513418">
                  <a:extLst>
                    <a:ext uri="{9D8B030D-6E8A-4147-A177-3AD203B41FA5}">
                      <a16:colId xmlns:a16="http://schemas.microsoft.com/office/drawing/2014/main" val="498537033"/>
                    </a:ext>
                  </a:extLst>
                </a:gridCol>
                <a:gridCol w="1522646">
                  <a:extLst>
                    <a:ext uri="{9D8B030D-6E8A-4147-A177-3AD203B41FA5}">
                      <a16:colId xmlns:a16="http://schemas.microsoft.com/office/drawing/2014/main" val="3162981214"/>
                    </a:ext>
                  </a:extLst>
                </a:gridCol>
                <a:gridCol w="1771806">
                  <a:extLst>
                    <a:ext uri="{9D8B030D-6E8A-4147-A177-3AD203B41FA5}">
                      <a16:colId xmlns:a16="http://schemas.microsoft.com/office/drawing/2014/main" val="1002180477"/>
                    </a:ext>
                  </a:extLst>
                </a:gridCol>
                <a:gridCol w="1288106">
                  <a:extLst>
                    <a:ext uri="{9D8B030D-6E8A-4147-A177-3AD203B41FA5}">
                      <a16:colId xmlns:a16="http://schemas.microsoft.com/office/drawing/2014/main" val="957887657"/>
                    </a:ext>
                  </a:extLst>
                </a:gridCol>
                <a:gridCol w="2347784">
                  <a:extLst>
                    <a:ext uri="{9D8B030D-6E8A-4147-A177-3AD203B41FA5}">
                      <a16:colId xmlns:a16="http://schemas.microsoft.com/office/drawing/2014/main" val="2482114416"/>
                    </a:ext>
                  </a:extLst>
                </a:gridCol>
              </a:tblGrid>
              <a:tr h="737115">
                <a:tc>
                  <a:txBody>
                    <a:bodyPr/>
                    <a:lstStyle/>
                    <a:p>
                      <a:r>
                        <a:rPr lang="en-US" dirty="0"/>
                        <a:t>Step 6</a:t>
                      </a:r>
                    </a:p>
                  </a:txBody>
                  <a:tcPr/>
                </a:tc>
                <a:tc>
                  <a:txBody>
                    <a:bodyPr/>
                    <a:lstStyle/>
                    <a:p>
                      <a:r>
                        <a:rPr lang="en-US" dirty="0"/>
                        <a:t>Step 7</a:t>
                      </a:r>
                    </a:p>
                  </a:txBody>
                  <a:tcPr/>
                </a:tc>
                <a:tc>
                  <a:txBody>
                    <a:bodyPr/>
                    <a:lstStyle/>
                    <a:p>
                      <a:r>
                        <a:rPr lang="en-US" dirty="0"/>
                        <a:t>Step 8</a:t>
                      </a:r>
                    </a:p>
                  </a:txBody>
                  <a:tcPr/>
                </a:tc>
                <a:tc>
                  <a:txBody>
                    <a:bodyPr/>
                    <a:lstStyle/>
                    <a:p>
                      <a:r>
                        <a:rPr lang="en-US" dirty="0"/>
                        <a:t>Step 9</a:t>
                      </a:r>
                    </a:p>
                  </a:txBody>
                  <a:tcPr/>
                </a:tc>
                <a:tc>
                  <a:txBody>
                    <a:bodyPr/>
                    <a:lstStyle/>
                    <a:p>
                      <a:r>
                        <a:rPr lang="en-US" dirty="0"/>
                        <a:t>Step 10</a:t>
                      </a:r>
                    </a:p>
                  </a:txBody>
                  <a:tcPr/>
                </a:tc>
                <a:extLst>
                  <a:ext uri="{0D108BD9-81ED-4DB2-BD59-A6C34878D82A}">
                    <a16:rowId xmlns:a16="http://schemas.microsoft.com/office/drawing/2014/main" val="4159437764"/>
                  </a:ext>
                </a:extLst>
              </a:tr>
              <a:tr h="2500921">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latin typeface="Arial" panose="020B0604020202020204" pitchFamily="34" charset="0"/>
                          <a:ea typeface="Roboto"/>
                          <a:cs typeface="Arial" panose="020B0604020202020204" pitchFamily="34" charset="0"/>
                          <a:sym typeface="Roboto"/>
                        </a:rPr>
                        <a:t>College Admins  review the submissions and if any required documents are missing, request them from the faculty member or Department Chair. </a:t>
                      </a:r>
                    </a:p>
                    <a:p>
                      <a:endParaRPr lang="en-US" dirty="0"/>
                    </a:p>
                  </a:txBody>
                  <a:tcPr/>
                </a:tc>
                <a:tc>
                  <a:txBody>
                    <a:bodyPr/>
                    <a:lstStyle/>
                    <a:p>
                      <a:r>
                        <a:rPr lang="en" sz="1200" dirty="0">
                          <a:latin typeface="Fira Sans" panose="020B0503050000020004" pitchFamily="34" charset="0"/>
                          <a:ea typeface="Roboto"/>
                          <a:cs typeface="Roboto"/>
                          <a:sym typeface="Roboto"/>
                        </a:rPr>
                        <a:t>Once the submission has been reviewed by the College Admin and Dean, the Admin will upload any missing documents and the Dean’s recommendation letter into InfoReady</a:t>
                      </a:r>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latin typeface="Fira Sans" panose="020B0503050000020004" pitchFamily="34" charset="0"/>
                          <a:ea typeface="Roboto"/>
                          <a:cs typeface="Roboto"/>
                          <a:sym typeface="Roboto"/>
                        </a:rPr>
                        <a:t>College Dean reviews materials and provides a recommendation letter to the College Admin. The College Dean’s review will acknowledge review of the submission and choose a performance rating.</a:t>
                      </a:r>
                    </a:p>
                    <a:p>
                      <a:endParaRPr lang="en-US" dirty="0"/>
                    </a:p>
                  </a:txBody>
                  <a:tcPr/>
                </a:tc>
                <a:tc>
                  <a:txBody>
                    <a:bodyPr/>
                    <a:lstStyle/>
                    <a:p>
                      <a:r>
                        <a:rPr lang="en" sz="1200" dirty="0">
                          <a:latin typeface="Fira Sans" panose="020B0503050000020004" pitchFamily="34" charset="0"/>
                          <a:ea typeface="Roboto"/>
                          <a:cs typeface="Roboto"/>
                          <a:sym typeface="Roboto"/>
                        </a:rPr>
                        <a:t>Once all reviews have been completed, Academic Affairs will review submissions with the overall rating of Exceeds Expectations (EE).</a:t>
                      </a:r>
                      <a:endParaRPr lang="en-US" sz="1200" dirty="0"/>
                    </a:p>
                  </a:txBody>
                  <a:tcPr/>
                </a:tc>
                <a:tc>
                  <a:txBody>
                    <a:bodyPr/>
                    <a:lstStyle/>
                    <a:p>
                      <a:r>
                        <a:rPr lang="en-US" sz="1200" dirty="0"/>
                        <a:t>Faculty Handbook: </a:t>
                      </a:r>
                      <a:r>
                        <a:rPr lang="en-US" sz="1200" b="1" dirty="0"/>
                        <a:t>Provost Evaluation/Recommendation 3.11.9 </a:t>
                      </a:r>
                      <a:r>
                        <a:rPr lang="en-US" sz="1200" dirty="0"/>
                        <a:t>- Based on the review, faculty members with the </a:t>
                      </a:r>
                      <a:r>
                        <a:rPr lang="en-US" sz="1200" b="1" u="none" dirty="0"/>
                        <a:t>rank of professor</a:t>
                      </a:r>
                      <a:r>
                        <a:rPr lang="en-US" sz="1200" dirty="0"/>
                        <a:t> will be considered for a reward for exemplary service. </a:t>
                      </a:r>
                    </a:p>
                  </a:txBody>
                  <a:tcPr/>
                </a:tc>
                <a:extLst>
                  <a:ext uri="{0D108BD9-81ED-4DB2-BD59-A6C34878D82A}">
                    <a16:rowId xmlns:a16="http://schemas.microsoft.com/office/drawing/2014/main" val="3181366531"/>
                  </a:ext>
                </a:extLst>
              </a:tr>
            </a:tbl>
          </a:graphicData>
        </a:graphic>
      </p:graphicFrame>
      <p:sp>
        <p:nvSpPr>
          <p:cNvPr id="2" name="Arrow: Right 1">
            <a:extLst>
              <a:ext uri="{FF2B5EF4-FFF2-40B4-BE49-F238E27FC236}">
                <a16:creationId xmlns:a16="http://schemas.microsoft.com/office/drawing/2014/main" id="{7EDC6E29-CD72-77A6-DB99-CBF4322096FC}"/>
              </a:ext>
              <a:ext uri="{C183D7F6-B498-43B3-948B-1728B52AA6E4}">
                <adec:decorative xmlns:adec="http://schemas.microsoft.com/office/drawing/2017/decorative" val="1"/>
              </a:ext>
            </a:extLst>
          </p:cNvPr>
          <p:cNvSpPr/>
          <p:nvPr/>
        </p:nvSpPr>
        <p:spPr>
          <a:xfrm>
            <a:off x="4835611" y="1466334"/>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BE218A33-7B5C-D96C-6E57-5CCB97D72CA2}"/>
              </a:ext>
              <a:ext uri="{C183D7F6-B498-43B3-948B-1728B52AA6E4}">
                <adec:decorative xmlns:adec="http://schemas.microsoft.com/office/drawing/2017/decorative" val="1"/>
              </a:ext>
            </a:extLst>
          </p:cNvPr>
          <p:cNvSpPr/>
          <p:nvPr/>
        </p:nvSpPr>
        <p:spPr>
          <a:xfrm>
            <a:off x="6108357" y="1466334"/>
            <a:ext cx="387178" cy="288324"/>
          </a:xfrm>
          <a:prstGeom prst="rightArrow">
            <a:avLst/>
          </a:prstGeom>
          <a:solidFill>
            <a:schemeClr val="bg1"/>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25324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50" name="Google Shape;150;p22"/>
          <p:cNvSpPr txBox="1">
            <a:spLocks noGrp="1"/>
          </p:cNvSpPr>
          <p:nvPr>
            <p:ph type="title"/>
          </p:nvPr>
        </p:nvSpPr>
        <p:spPr>
          <a:xfrm>
            <a:off x="337775" y="0"/>
            <a:ext cx="7971300" cy="1004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How to Submit Materials in InfoReady </a:t>
            </a:r>
            <a:endParaRPr dirty="0"/>
          </a:p>
        </p:txBody>
      </p:sp>
      <p:sp>
        <p:nvSpPr>
          <p:cNvPr id="149" name="Google Shape;149;p22"/>
          <p:cNvSpPr>
            <a:spLocks noGrp="1"/>
          </p:cNvSpPr>
          <p:nvPr>
            <p:ph type="pic" idx="2"/>
          </p:nvPr>
        </p:nvSpPr>
        <p:spPr>
          <a:xfrm>
            <a:off x="671209" y="1313234"/>
            <a:ext cx="3307404" cy="3132307"/>
          </a:xfrm>
          <a:prstGeom prst="rect">
            <a:avLst/>
          </a:prstGeom>
        </p:spPr>
        <p:txBody>
          <a:bodyPr/>
          <a:lstStyle/>
          <a:p>
            <a:pPr marL="285750" indent="-285750">
              <a:buFont typeface="Arial" panose="020B0604020202020204" pitchFamily="34" charset="0"/>
              <a:buChar char="•"/>
            </a:pPr>
            <a:r>
              <a:rPr lang="en-US" dirty="0">
                <a:hlinkClick r:id="rId3"/>
              </a:rPr>
              <a:t>Post Tenure Review Submission Video  </a:t>
            </a:r>
            <a:endParaRPr lang="en-US" dirty="0"/>
          </a:p>
          <a:p>
            <a:pPr marL="285750" indent="-285750">
              <a:buFont typeface="Arial" panose="020B0604020202020204" pitchFamily="34" charset="0"/>
              <a:buChar char="•"/>
            </a:pPr>
            <a:endParaRPr lang="en-US" dirty="0"/>
          </a:p>
          <a:p>
            <a:pPr marL="285750" lvl="4" indent="-285750">
              <a:buFont typeface="Arial" panose="020B0604020202020204" pitchFamily="34" charset="0"/>
              <a:buChar char="•"/>
            </a:pPr>
            <a:r>
              <a:rPr lang="en-US" dirty="0"/>
              <a:t>No audio but visually represents the submission portal and materials needed. </a:t>
            </a:r>
            <a:r>
              <a:rPr lang="en-US" dirty="0">
                <a:hlinkClick r:id="rId4"/>
              </a:rPr>
              <a:t>Access the Google Doc </a:t>
            </a:r>
            <a:r>
              <a:rPr lang="en-US" dirty="0"/>
              <a:t>that provides a description of the information in the video.</a:t>
            </a:r>
          </a:p>
          <a:p>
            <a:pPr lvl="4"/>
            <a:endParaRPr lang="en-US" dirty="0"/>
          </a:p>
          <a:p>
            <a:pPr marL="285750" lvl="4" indent="-285750">
              <a:buFont typeface="Arial" panose="020B0604020202020204" pitchFamily="34" charset="0"/>
              <a:buChar char="•"/>
            </a:pPr>
            <a:r>
              <a:rPr lang="en-US" dirty="0"/>
              <a:t>While working on your submission you can ‘Save as Draft’ or ‘Submit.’</a:t>
            </a:r>
          </a:p>
        </p:txBody>
      </p:sp>
      <p:pic>
        <p:nvPicPr>
          <p:cNvPr id="5" name="Picture 4" descr="Screen shot of InfoReady Homepage&#10;">
            <a:extLst>
              <a:ext uri="{FF2B5EF4-FFF2-40B4-BE49-F238E27FC236}">
                <a16:creationId xmlns:a16="http://schemas.microsoft.com/office/drawing/2014/main" id="{0044D1A1-9665-1315-DD58-851ABEAEEC6E}"/>
              </a:ext>
              <a:ext uri="{C183D7F6-B498-43B3-948B-1728B52AA6E4}">
                <adec:decorative xmlns:adec="http://schemas.microsoft.com/office/drawing/2017/decorative" val="0"/>
              </a:ext>
            </a:extLst>
          </p:cNvPr>
          <p:cNvPicPr>
            <a:picLocks noChangeAspect="1"/>
          </p:cNvPicPr>
          <p:nvPr/>
        </p:nvPicPr>
        <p:blipFill>
          <a:blip r:embed="rId5"/>
          <a:stretch>
            <a:fillRect/>
          </a:stretch>
        </p:blipFill>
        <p:spPr>
          <a:xfrm>
            <a:off x="4323425" y="1601230"/>
            <a:ext cx="3907350" cy="2600068"/>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9" name="Google Shape;159;p23"/>
          <p:cNvSpPr txBox="1">
            <a:spLocks noGrp="1"/>
          </p:cNvSpPr>
          <p:nvPr>
            <p:ph type="title"/>
          </p:nvPr>
        </p:nvSpPr>
        <p:spPr>
          <a:xfrm>
            <a:off x="420688" y="-110310"/>
            <a:ext cx="7971300" cy="1004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2400" dirty="0"/>
              <a:t>Email Notifications for Review &amp; Recommendation</a:t>
            </a:r>
            <a:endParaRPr sz="2400" dirty="0"/>
          </a:p>
        </p:txBody>
      </p:sp>
      <p:sp>
        <p:nvSpPr>
          <p:cNvPr id="8" name="TextBox 7">
            <a:extLst>
              <a:ext uri="{FF2B5EF4-FFF2-40B4-BE49-F238E27FC236}">
                <a16:creationId xmlns:a16="http://schemas.microsoft.com/office/drawing/2014/main" id="{0AAD781F-8939-C60E-1315-9A0741B1C2A7}"/>
              </a:ext>
            </a:extLst>
          </p:cNvPr>
          <p:cNvSpPr txBox="1"/>
          <p:nvPr/>
        </p:nvSpPr>
        <p:spPr>
          <a:xfrm>
            <a:off x="345196" y="1080993"/>
            <a:ext cx="2520242" cy="276999"/>
          </a:xfrm>
          <a:prstGeom prst="rect">
            <a:avLst/>
          </a:prstGeom>
          <a:noFill/>
        </p:spPr>
        <p:txBody>
          <a:bodyPr wrap="none" rtlCol="0">
            <a:spAutoFit/>
          </a:bodyPr>
          <a:lstStyle/>
          <a:p>
            <a:r>
              <a:rPr lang="en-US" sz="1200" dirty="0"/>
              <a:t>Request to review one submission</a:t>
            </a:r>
          </a:p>
        </p:txBody>
      </p:sp>
      <p:pic>
        <p:nvPicPr>
          <p:cNvPr id="3" name="Picture Placeholder 2" descr="Screen shot of email notification of application to be reviewed.">
            <a:extLst>
              <a:ext uri="{FF2B5EF4-FFF2-40B4-BE49-F238E27FC236}">
                <a16:creationId xmlns:a16="http://schemas.microsoft.com/office/drawing/2014/main" id="{0B5082B4-7ACD-6A4D-6792-F4DF7736537F}"/>
              </a:ext>
              <a:ext uri="{C183D7F6-B498-43B3-948B-1728B52AA6E4}">
                <adec:decorative xmlns:adec="http://schemas.microsoft.com/office/drawing/2017/decorative" val="0"/>
              </a:ext>
            </a:extLst>
          </p:cNvPr>
          <p:cNvPicPr>
            <a:picLocks noGrp="1" noChangeAspect="1"/>
          </p:cNvPicPr>
          <p:nvPr>
            <p:ph type="pic" idx="2"/>
          </p:nvPr>
        </p:nvPicPr>
        <p:blipFill>
          <a:blip r:embed="rId3"/>
          <a:srcRect l="815" r="815"/>
          <a:stretch/>
        </p:blipFill>
        <p:spPr>
          <a:xfrm>
            <a:off x="420688" y="1436688"/>
            <a:ext cx="2444750" cy="2228850"/>
          </a:xfrm>
          <a:prstGeom prst="rect">
            <a:avLst/>
          </a:prstGeom>
        </p:spPr>
      </p:pic>
      <p:sp>
        <p:nvSpPr>
          <p:cNvPr id="9" name="TextBox 8">
            <a:extLst>
              <a:ext uri="{FF2B5EF4-FFF2-40B4-BE49-F238E27FC236}">
                <a16:creationId xmlns:a16="http://schemas.microsoft.com/office/drawing/2014/main" id="{3941582F-AB5B-D480-FA71-71AA2861B1DE}"/>
              </a:ext>
            </a:extLst>
          </p:cNvPr>
          <p:cNvSpPr txBox="1"/>
          <p:nvPr/>
        </p:nvSpPr>
        <p:spPr>
          <a:xfrm>
            <a:off x="3169519" y="1080993"/>
            <a:ext cx="2869696" cy="276999"/>
          </a:xfrm>
          <a:prstGeom prst="rect">
            <a:avLst/>
          </a:prstGeom>
          <a:noFill/>
        </p:spPr>
        <p:txBody>
          <a:bodyPr wrap="none" rtlCol="0">
            <a:spAutoFit/>
          </a:bodyPr>
          <a:lstStyle/>
          <a:p>
            <a:r>
              <a:rPr lang="en-US" sz="1200" dirty="0"/>
              <a:t>Request to review multiple submissions</a:t>
            </a:r>
          </a:p>
        </p:txBody>
      </p:sp>
      <p:pic>
        <p:nvPicPr>
          <p:cNvPr id="5" name="Picture Placeholder 4" descr="Screen shot of email notification of multiple applications to be reviewed.">
            <a:extLst>
              <a:ext uri="{FF2B5EF4-FFF2-40B4-BE49-F238E27FC236}">
                <a16:creationId xmlns:a16="http://schemas.microsoft.com/office/drawing/2014/main" id="{8B20A0CB-F43E-6618-970A-7C2E6008BAE4}"/>
              </a:ext>
              <a:ext uri="{C183D7F6-B498-43B3-948B-1728B52AA6E4}">
                <adec:decorative xmlns:adec="http://schemas.microsoft.com/office/drawing/2017/decorative" val="0"/>
              </a:ext>
            </a:extLst>
          </p:cNvPr>
          <p:cNvPicPr>
            <a:picLocks noGrp="1" noChangeAspect="1"/>
          </p:cNvPicPr>
          <p:nvPr>
            <p:ph type="pic" idx="3"/>
          </p:nvPr>
        </p:nvPicPr>
        <p:blipFill>
          <a:blip r:embed="rId4"/>
          <a:srcRect t="7806" b="7806"/>
          <a:stretch>
            <a:fillRect/>
          </a:stretch>
        </p:blipFill>
        <p:spPr>
          <a:xfrm>
            <a:off x="3351213" y="1436688"/>
            <a:ext cx="2443162" cy="2228850"/>
          </a:xfrm>
          <a:prstGeom prst="rect">
            <a:avLst/>
          </a:prstGeom>
        </p:spPr>
      </p:pic>
      <p:sp>
        <p:nvSpPr>
          <p:cNvPr id="10" name="TextBox 9">
            <a:extLst>
              <a:ext uri="{FF2B5EF4-FFF2-40B4-BE49-F238E27FC236}">
                <a16:creationId xmlns:a16="http://schemas.microsoft.com/office/drawing/2014/main" id="{EA2F7AE7-43BF-6D29-FBD1-C093605CB8E4}"/>
              </a:ext>
            </a:extLst>
          </p:cNvPr>
          <p:cNvSpPr txBox="1"/>
          <p:nvPr/>
        </p:nvSpPr>
        <p:spPr>
          <a:xfrm>
            <a:off x="6256104" y="1082194"/>
            <a:ext cx="2375971" cy="276999"/>
          </a:xfrm>
          <a:prstGeom prst="rect">
            <a:avLst/>
          </a:prstGeom>
          <a:noFill/>
        </p:spPr>
        <p:txBody>
          <a:bodyPr wrap="none" rtlCol="0">
            <a:spAutoFit/>
          </a:bodyPr>
          <a:lstStyle/>
          <a:p>
            <a:r>
              <a:rPr lang="en-US" sz="1200" dirty="0"/>
              <a:t>Request Digest with instructions</a:t>
            </a:r>
          </a:p>
        </p:txBody>
      </p:sp>
      <p:pic>
        <p:nvPicPr>
          <p:cNvPr id="7" name="Picture Placeholder 6" descr="Screen shot of email notification of application review request.">
            <a:extLst>
              <a:ext uri="{FF2B5EF4-FFF2-40B4-BE49-F238E27FC236}">
                <a16:creationId xmlns:a16="http://schemas.microsoft.com/office/drawing/2014/main" id="{EC6FD30A-29F0-E65F-13A4-D0F470826F58}"/>
              </a:ext>
              <a:ext uri="{C183D7F6-B498-43B3-948B-1728B52AA6E4}">
                <adec:decorative xmlns:adec="http://schemas.microsoft.com/office/drawing/2017/decorative" val="0"/>
              </a:ext>
            </a:extLst>
          </p:cNvPr>
          <p:cNvPicPr>
            <a:picLocks noGrp="1" noChangeAspect="1"/>
          </p:cNvPicPr>
          <p:nvPr>
            <p:ph type="pic" idx="4"/>
          </p:nvPr>
        </p:nvPicPr>
        <p:blipFill>
          <a:blip r:embed="rId5"/>
          <a:srcRect l="10907" r="10907"/>
          <a:stretch/>
        </p:blipFill>
        <p:spPr>
          <a:xfrm>
            <a:off x="6280150" y="1436688"/>
            <a:ext cx="2443163" cy="2228850"/>
          </a:xfrm>
          <a:prstGeom prst="rect">
            <a:avLst/>
          </a:prstGeom>
        </p:spPr>
      </p:pic>
      <p:sp>
        <p:nvSpPr>
          <p:cNvPr id="160" name="Google Shape;160;p23"/>
          <p:cNvSpPr txBox="1"/>
          <p:nvPr/>
        </p:nvSpPr>
        <p:spPr>
          <a:xfrm>
            <a:off x="420688" y="4061306"/>
            <a:ext cx="7971300" cy="540600"/>
          </a:xfrm>
          <a:prstGeom prst="rect">
            <a:avLst/>
          </a:prstGeom>
          <a:noFill/>
          <a:ln>
            <a:noFill/>
          </a:ln>
        </p:spPr>
        <p:txBody>
          <a:bodyPr spcFirstLastPara="1" wrap="square" lIns="91425" tIns="91425" rIns="91425" bIns="91425" anchor="t" anchorCtr="0">
            <a:noAutofit/>
          </a:bodyPr>
          <a:lstStyle/>
          <a:p>
            <a:pPr marL="171450" lvl="0" indent="-171450" algn="l" rtl="0">
              <a:lnSpc>
                <a:spcPct val="115000"/>
              </a:lnSpc>
              <a:spcBef>
                <a:spcPts val="375"/>
              </a:spcBef>
              <a:spcAft>
                <a:spcPts val="0"/>
              </a:spcAft>
              <a:buFont typeface="Arial" panose="020B0604020202020204" pitchFamily="34" charset="0"/>
              <a:buChar char="•"/>
            </a:pPr>
            <a:r>
              <a:rPr lang="en-US" sz="1200" dirty="0">
                <a:solidFill>
                  <a:schemeClr val="dk1"/>
                </a:solidFill>
              </a:rPr>
              <a:t>Notifications will be emailed to Department Chairs, College Admins, &amp; Deans once faculty members submit their Post Tenure Review Materials</a:t>
            </a:r>
            <a:endParaRPr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6" name="Google Shape;159;p23">
            <a:extLst>
              <a:ext uri="{FF2B5EF4-FFF2-40B4-BE49-F238E27FC236}">
                <a16:creationId xmlns:a16="http://schemas.microsoft.com/office/drawing/2014/main" id="{1529D16F-42EC-9634-17DA-945EE498CABE}"/>
              </a:ext>
            </a:extLst>
          </p:cNvPr>
          <p:cNvSpPr txBox="1">
            <a:spLocks noGrp="1"/>
          </p:cNvSpPr>
          <p:nvPr>
            <p:ph type="title" idx="4294967295"/>
          </p:nvPr>
        </p:nvSpPr>
        <p:spPr>
          <a:xfrm>
            <a:off x="300432" y="-110310"/>
            <a:ext cx="7971300" cy="10047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b" anchorCtr="0" forceAA="0" compatLnSpc="1">
            <a:prstTxWarp prst="textNoShape">
              <a:avLst/>
            </a:prstTxWarp>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1" i="0" u="none" strike="noStrike" kern="0" cap="none" spc="0" normalizeH="0" baseline="0" noProof="0" dirty="0">
                <a:ln>
                  <a:noFill/>
                </a:ln>
                <a:solidFill>
                  <a:schemeClr val="bg2"/>
                </a:solidFill>
                <a:effectLst/>
                <a:uLnTx/>
                <a:uFillTx/>
                <a:latin typeface="Arial"/>
                <a:ea typeface="Arial"/>
                <a:cs typeface="Arial"/>
                <a:sym typeface="Arial"/>
              </a:rPr>
              <a:t>Department Chair Review &amp; Uploads</a:t>
            </a:r>
          </a:p>
        </p:txBody>
      </p:sp>
      <p:pic>
        <p:nvPicPr>
          <p:cNvPr id="8" name="Picture 7" descr="Instructions listed for Department Chair for uploading into the InfoReady System">
            <a:extLst>
              <a:ext uri="{FF2B5EF4-FFF2-40B4-BE49-F238E27FC236}">
                <a16:creationId xmlns:a16="http://schemas.microsoft.com/office/drawing/2014/main" id="{C8A892D0-50C6-B8CB-0E8B-E94367A22CEA}"/>
              </a:ext>
            </a:extLst>
          </p:cNvPr>
          <p:cNvPicPr>
            <a:picLocks noChangeAspect="1"/>
          </p:cNvPicPr>
          <p:nvPr/>
        </p:nvPicPr>
        <p:blipFill>
          <a:blip r:embed="rId3"/>
          <a:stretch>
            <a:fillRect/>
          </a:stretch>
        </p:blipFill>
        <p:spPr>
          <a:xfrm>
            <a:off x="300432" y="1345857"/>
            <a:ext cx="4416426" cy="2550640"/>
          </a:xfrm>
          <a:prstGeom prst="rect">
            <a:avLst/>
          </a:prstGeom>
        </p:spPr>
      </p:pic>
      <p:pic>
        <p:nvPicPr>
          <p:cNvPr id="10" name="Picture 9" descr="Screenshot of Reviewer instructions in InfoReady.">
            <a:extLst>
              <a:ext uri="{FF2B5EF4-FFF2-40B4-BE49-F238E27FC236}">
                <a16:creationId xmlns:a16="http://schemas.microsoft.com/office/drawing/2014/main" id="{2C499F63-80F1-7183-5C1F-7224E2F3252D}"/>
              </a:ext>
              <a:ext uri="{C183D7F6-B498-43B3-948B-1728B52AA6E4}">
                <adec:decorative xmlns:adec="http://schemas.microsoft.com/office/drawing/2017/decorative" val="0"/>
              </a:ext>
            </a:extLst>
          </p:cNvPr>
          <p:cNvPicPr>
            <a:picLocks noChangeAspect="1"/>
          </p:cNvPicPr>
          <p:nvPr/>
        </p:nvPicPr>
        <p:blipFill>
          <a:blip r:embed="rId4"/>
          <a:stretch>
            <a:fillRect/>
          </a:stretch>
        </p:blipFill>
        <p:spPr>
          <a:xfrm>
            <a:off x="4803578" y="1115197"/>
            <a:ext cx="4039990" cy="2781300"/>
          </a:xfrm>
          <a:prstGeom prst="rect">
            <a:avLst/>
          </a:prstGeom>
        </p:spPr>
      </p:pic>
      <p:sp>
        <p:nvSpPr>
          <p:cNvPr id="11" name="TextBox 10">
            <a:extLst>
              <a:ext uri="{FF2B5EF4-FFF2-40B4-BE49-F238E27FC236}">
                <a16:creationId xmlns:a16="http://schemas.microsoft.com/office/drawing/2014/main" id="{B474C97B-1FB4-ED64-B8FF-73BAF5BB78B4}"/>
              </a:ext>
            </a:extLst>
          </p:cNvPr>
          <p:cNvSpPr txBox="1"/>
          <p:nvPr/>
        </p:nvSpPr>
        <p:spPr>
          <a:xfrm>
            <a:off x="527222" y="4184822"/>
            <a:ext cx="8163697" cy="523220"/>
          </a:xfrm>
          <a:prstGeom prst="rect">
            <a:avLst/>
          </a:prstGeom>
          <a:noFill/>
        </p:spPr>
        <p:txBody>
          <a:bodyPr wrap="square" rtlCol="0">
            <a:spAutoFit/>
          </a:bodyPr>
          <a:lstStyle/>
          <a:p>
            <a:pPr marL="285750" indent="-285750">
              <a:buFont typeface="Arial" panose="020B0604020202020204" pitchFamily="34" charset="0"/>
              <a:buChar char="•"/>
            </a:pPr>
            <a:r>
              <a:rPr lang="en-US" dirty="0"/>
              <a:t>Department Chairs or Designee will choose yes or no to acknowledge the review of materials and upload the appropriate materials needed for the faculty member.</a:t>
            </a: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8608</TotalTime>
  <Words>996</Words>
  <Application>Microsoft Office PowerPoint</Application>
  <PresentationFormat>On-screen Show (16:9)</PresentationFormat>
  <Paragraphs>91</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Fira Sans</vt:lpstr>
      <vt:lpstr>Simple Light</vt:lpstr>
      <vt:lpstr>Faculty Post Tenure Review (PTR) Submission with InfoReady</vt:lpstr>
      <vt:lpstr>Why InfoReady?</vt:lpstr>
      <vt:lpstr>Post Tenure Review (PTR) Process &amp; Timeline – Academic Year: 2025-2026</vt:lpstr>
      <vt:lpstr>Post Tenure Review (PTR) Submission Materials:</vt:lpstr>
      <vt:lpstr>Summary of the Submission Process (1 of 2)</vt:lpstr>
      <vt:lpstr>Summary of the Submission Process (2 or 2)</vt:lpstr>
      <vt:lpstr>How to Submit Materials in InfoReady </vt:lpstr>
      <vt:lpstr>Email Notifications for Review &amp; Recommendation</vt:lpstr>
      <vt:lpstr>Department Chair Review &amp; Uploads</vt:lpstr>
      <vt:lpstr>College Admin Review &amp; Uploads</vt:lpstr>
      <vt:lpstr>Dean Review &amp; Uploads</vt:lpstr>
      <vt:lpstr>3.11.9 Provost Evaluation/Recommendation. Those faculty members who receive an overall ranking of Exceeds Expectations from their Dean shall have their materials forward to the Provost and Executive Vice Chancellor. Based on the review, faculty members with the rank of professor will be considered for a reward for exemplary service. </vt:lpstr>
      <vt:lpstr>Contact 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Lauren Davis</cp:lastModifiedBy>
  <cp:revision>15</cp:revision>
  <dcterms:modified xsi:type="dcterms:W3CDTF">2026-01-22T19:49:59Z</dcterms:modified>
</cp:coreProperties>
</file>