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5"/>
  </p:notesMasterIdLst>
  <p:sldIdLst>
    <p:sldId id="257" r:id="rId2"/>
    <p:sldId id="258" r:id="rId3"/>
    <p:sldId id="259" r:id="rId4"/>
    <p:sldId id="260" r:id="rId5"/>
    <p:sldId id="261" r:id="rId6"/>
    <p:sldId id="269" r:id="rId7"/>
    <p:sldId id="262" r:id="rId8"/>
    <p:sldId id="263" r:id="rId9"/>
    <p:sldId id="264" r:id="rId10"/>
    <p:sldId id="270" r:id="rId11"/>
    <p:sldId id="271" r:id="rId12"/>
    <p:sldId id="266" r:id="rId13"/>
    <p:sldId id="267"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AAFAD-980A-43DC-881E-DA7AA3310446}">
  <a:tblStyle styleId="{906AAFAD-980A-43DC-881E-DA7AA3310446}" styleName="Table_0">
    <a:wholeTbl>
      <a:tcTxStyle b="off" i="off">
        <a:font>
          <a:latin typeface="Arial"/>
          <a:ea typeface="Arial"/>
          <a:cs typeface="Arial"/>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6E6E6"/>
          </a:solidFill>
        </a:fill>
      </a:tcStyle>
    </a:wholeTbl>
    <a:band1H>
      <a:tcTxStyle b="off" i="off"/>
      <a:tcStyle>
        <a:tcBdr/>
        <a:fill>
          <a:solidFill>
            <a:srgbClr val="CACACA"/>
          </a:solidFill>
        </a:fill>
      </a:tcStyle>
    </a:band1H>
    <a:band2H>
      <a:tcTxStyle b="off" i="off"/>
      <a:tcStyle>
        <a:tcBdr/>
      </a:tcStyle>
    </a:band2H>
    <a:band1V>
      <a:tcTxStyle b="off" i="off"/>
      <a:tcStyle>
        <a:tcBdr/>
        <a:fill>
          <a:solidFill>
            <a:srgbClr val="CACACA"/>
          </a:solidFill>
        </a:fill>
      </a:tcStyle>
    </a:band1V>
    <a:band2V>
      <a:tcTxStyle b="off" i="off"/>
      <a:tcStyle>
        <a:tcBdr/>
      </a:tcStyle>
    </a:band2V>
    <a:lastCol>
      <a:tcTxStyle b="on" i="off">
        <a:font>
          <a:latin typeface="Arial"/>
          <a:ea typeface="Arial"/>
          <a:cs typeface="Arial"/>
        </a:font>
        <a:srgbClr val="FFFFFF"/>
      </a:tcTxStyle>
      <a:tcStyle>
        <a:tcBdr/>
        <a:fill>
          <a:solidFill>
            <a:srgbClr val="000000"/>
          </a:solidFill>
        </a:fill>
      </a:tcStyle>
    </a:lastCol>
    <a:firstCol>
      <a:tcTxStyle b="on" i="off">
        <a:font>
          <a:latin typeface="Arial"/>
          <a:ea typeface="Arial"/>
          <a:cs typeface="Arial"/>
        </a:font>
        <a:srgbClr val="FFFFFF"/>
      </a:tcTxStyle>
      <a:tcStyle>
        <a:tcBdr/>
        <a:fill>
          <a:solidFill>
            <a:srgbClr val="000000"/>
          </a:solidFill>
        </a:fill>
      </a:tcStyle>
    </a:firstCol>
    <a:lastRow>
      <a:tcTxStyle b="on" i="off">
        <a:font>
          <a:latin typeface="Arial"/>
          <a:ea typeface="Arial"/>
          <a:cs typeface="Arial"/>
        </a:font>
        <a:srgbClr val="FFFFFF"/>
      </a:tcTxStyle>
      <a:tcStyle>
        <a:tcBdr>
          <a:top>
            <a:ln w="38100" cap="flat" cmpd="sng">
              <a:solidFill>
                <a:srgbClr val="FFFFFF"/>
              </a:solidFill>
              <a:prstDash val="solid"/>
              <a:round/>
              <a:headEnd type="none" w="sm" len="sm"/>
              <a:tailEnd type="none" w="sm" len="sm"/>
            </a:ln>
          </a:top>
        </a:tcBdr>
        <a:fill>
          <a:solidFill>
            <a:srgbClr val="000000"/>
          </a:solidFill>
        </a:fill>
      </a:tcStyle>
    </a:lastRow>
    <a:seCell>
      <a:tcTxStyle b="off" i="off"/>
      <a:tcStyle>
        <a:tcBdr/>
      </a:tcStyle>
    </a:seCell>
    <a:swCell>
      <a:tcTxStyle b="off" i="off"/>
      <a:tcStyle>
        <a:tcBdr/>
      </a:tcStyle>
    </a:swCell>
    <a:firstRow>
      <a:tcTxStyle b="on" i="off">
        <a:font>
          <a:latin typeface="Arial"/>
          <a:ea typeface="Arial"/>
          <a:cs typeface="Arial"/>
        </a:font>
        <a:srgbClr val="FFFFFF"/>
      </a:tcTxStyle>
      <a:tcStyle>
        <a:tcBdr>
          <a:bottom>
            <a:ln w="38100" cap="flat" cmpd="sng">
              <a:solidFill>
                <a:srgbClr val="FFFFFF"/>
              </a:solidFill>
              <a:prstDash val="solid"/>
              <a:round/>
              <a:headEnd type="none" w="sm" len="sm"/>
              <a:tailEnd type="none" w="sm" len="sm"/>
            </a:ln>
          </a:bottom>
        </a:tcBdr>
        <a:fill>
          <a:solidFill>
            <a:srgbClr val="000000"/>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p:cViewPr varScale="1">
        <p:scale>
          <a:sx n="100" d="100"/>
          <a:sy n="100" d="100"/>
        </p:scale>
        <p:origin x="595"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6DC235CA-6F33-2B10-236B-D90061D2F30E}"/>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B7008A68-722F-5441-18B6-D3BF476007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F386D833-8ECB-8969-A118-8B74311FB6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8457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D6B39584-753E-E885-8FC8-B422C196F8C9}"/>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40E67BF2-A83A-1B93-4F4B-36CFBFDC258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E4A7D708-A49A-48A2-9117-72B671A75E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2994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05024960ec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05024960ec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05024960ec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305024960ec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05024960ec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05024960ec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05024960ec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05024960e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05024960ec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305024960ec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05024960ec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6857076-6EFB-8AD1-29A6-AF82954AE8BB}"/>
            </a:ext>
          </a:extLst>
        </p:cNvPr>
        <p:cNvGrpSpPr/>
        <p:nvPr/>
      </p:nvGrpSpPr>
      <p:grpSpPr>
        <a:xfrm>
          <a:off x="0" y="0"/>
          <a:ext cx="0" cy="0"/>
          <a:chOff x="0" y="0"/>
          <a:chExt cx="0" cy="0"/>
        </a:xfrm>
      </p:grpSpPr>
      <p:sp>
        <p:nvSpPr>
          <p:cNvPr id="139" name="Google Shape;139;g305024960ec_0_108:notes">
            <a:extLst>
              <a:ext uri="{FF2B5EF4-FFF2-40B4-BE49-F238E27FC236}">
                <a16:creationId xmlns:a16="http://schemas.microsoft.com/office/drawing/2014/main" id="{B3D840A7-75A0-1953-6452-796693965CC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a:extLst>
              <a:ext uri="{FF2B5EF4-FFF2-40B4-BE49-F238E27FC236}">
                <a16:creationId xmlns:a16="http://schemas.microsoft.com/office/drawing/2014/main" id="{159932C4-332F-3CE1-8D8F-C542A00B32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306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05024960ec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05024960ec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05024960ec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05024960ec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05024960ec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
        <p:cNvGrpSpPr/>
        <p:nvPr/>
      </p:nvGrpSpPr>
      <p:grpSpPr>
        <a:xfrm>
          <a:off x="0" y="0"/>
          <a:ext cx="0" cy="0"/>
          <a:chOff x="0" y="0"/>
          <a:chExt cx="0" cy="0"/>
        </a:xfrm>
      </p:grpSpPr>
      <p:sp>
        <p:nvSpPr>
          <p:cNvPr id="7" name="Google Shape;7;p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 name="Google Shape;8;p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9" name="Google Shape;9;p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 name="Google Shape;10;p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1" name="Google Shape;11;p2"/>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 name="Google Shape;12;p2"/>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9"/>
        <p:cNvGrpSpPr/>
        <p:nvPr/>
      </p:nvGrpSpPr>
      <p:grpSpPr>
        <a:xfrm>
          <a:off x="0" y="0"/>
          <a:ext cx="0" cy="0"/>
          <a:chOff x="0" y="0"/>
          <a:chExt cx="0" cy="0"/>
        </a:xfrm>
      </p:grpSpPr>
      <p:sp>
        <p:nvSpPr>
          <p:cNvPr id="80" name="Google Shape;80;p1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1" name="Google Shape;81;p1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2" name="Google Shape;82;p1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83" name="Google Shape;83;p1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84" name="Google Shape;84;p12"/>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85" name="Google Shape;85;p12"/>
          <p:cNvSpPr>
            <a:spLocks noGrp="1"/>
          </p:cNvSpPr>
          <p:nvPr>
            <p:ph type="pic" idx="2"/>
          </p:nvPr>
        </p:nvSpPr>
        <p:spPr>
          <a:xfrm>
            <a:off x="5487761" y="1515275"/>
            <a:ext cx="3202200" cy="2920800"/>
          </a:xfrm>
          <a:prstGeom prst="rect">
            <a:avLst/>
          </a:prstGeom>
          <a:noFill/>
          <a:ln w="9525" cap="flat" cmpd="sng">
            <a:solidFill>
              <a:srgbClr val="FFCC00"/>
            </a:solidFill>
            <a:prstDash val="solid"/>
            <a:round/>
            <a:headEnd type="none" w="sm" len="sm"/>
            <a:tailEnd type="none" w="sm" len="sm"/>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86"/>
        <p:cNvGrpSpPr/>
        <p:nvPr/>
      </p:nvGrpSpPr>
      <p:grpSpPr>
        <a:xfrm>
          <a:off x="0" y="0"/>
          <a:ext cx="0" cy="0"/>
          <a:chOff x="0" y="0"/>
          <a:chExt cx="0" cy="0"/>
        </a:xfrm>
      </p:grpSpPr>
      <p:sp>
        <p:nvSpPr>
          <p:cNvPr id="87" name="Google Shape;87;p1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8" name="Google Shape;88;p1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9" name="Google Shape;89;p1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90" name="Google Shape;90;p1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91" name="Google Shape;91;p13"/>
          <p:cNvSpPr>
            <a:spLocks noGrp="1"/>
          </p:cNvSpPr>
          <p:nvPr>
            <p:ph type="pic" idx="2"/>
          </p:nvPr>
        </p:nvSpPr>
        <p:spPr>
          <a:xfrm>
            <a:off x="434761" y="1515275"/>
            <a:ext cx="3202200" cy="2920800"/>
          </a:xfrm>
          <a:prstGeom prst="rect">
            <a:avLst/>
          </a:prstGeom>
          <a:noFill/>
          <a:ln w="9525" cap="flat" cmpd="sng">
            <a:solidFill>
              <a:srgbClr val="FFCC00"/>
            </a:solidFill>
            <a:prstDash val="solid"/>
            <a:round/>
            <a:headEnd type="none" w="sm" len="sm"/>
            <a:tailEnd type="none" w="sm" len="sm"/>
          </a:ln>
        </p:spPr>
      </p:sp>
      <p:sp>
        <p:nvSpPr>
          <p:cNvPr id="92" name="Google Shape;92;p1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1">
  <p:cSld name="BLANK_1">
    <p:spTree>
      <p:nvGrpSpPr>
        <p:cNvPr id="1" name="Shape 100"/>
        <p:cNvGrpSpPr/>
        <p:nvPr/>
      </p:nvGrpSpPr>
      <p:grpSpPr>
        <a:xfrm>
          <a:off x="0" y="0"/>
          <a:ext cx="0" cy="0"/>
          <a:chOff x="0" y="0"/>
          <a:chExt cx="0" cy="0"/>
        </a:xfrm>
      </p:grpSpPr>
      <p:sp>
        <p:nvSpPr>
          <p:cNvPr id="101" name="Google Shape;101;p1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2" name="Google Shape;102;p15"/>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3" name="Google Shape;103;p15"/>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4" name="Google Shape;104;p15"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05" name="Google Shape;105;p15"/>
          <p:cNvSpPr/>
          <p:nvPr/>
        </p:nvSpPr>
        <p:spPr>
          <a:xfrm>
            <a:off x="3834114" y="1897296"/>
            <a:ext cx="1475700" cy="42300"/>
          </a:xfrm>
          <a:prstGeom prst="rect">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106" name="Google Shape;106;p15"/>
          <p:cNvSpPr txBox="1">
            <a:spLocks noGrp="1"/>
          </p:cNvSpPr>
          <p:nvPr>
            <p:ph type="title"/>
          </p:nvPr>
        </p:nvSpPr>
        <p:spPr>
          <a:xfrm>
            <a:off x="586325" y="41127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5" name="Google Shape;15;p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6" name="Google Shape;16;p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7" name="Google Shape;17;p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19" name="Google Shape;19;p3"/>
          <p:cNvSpPr txBox="1">
            <a:spLocks noGrp="1"/>
          </p:cNvSpPr>
          <p:nvPr>
            <p:ph type="subTitle" idx="1"/>
          </p:nvPr>
        </p:nvSpPr>
        <p:spPr>
          <a:xfrm>
            <a:off x="337775" y="1065150"/>
            <a:ext cx="8351400" cy="3163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0" name="Google Shape;20;p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sp>
        <p:nvSpPr>
          <p:cNvPr id="22" name="Google Shape;22;p4"/>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3" name="Google Shape;23;p4"/>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4" name="Google Shape;24;p4"/>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25" name="Google Shape;25;p4"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8" name="Google Shape;28;p5"/>
          <p:cNvSpPr/>
          <p:nvPr/>
        </p:nvSpPr>
        <p:spPr>
          <a:xfrm>
            <a:off x="152400" y="152400"/>
            <a:ext cx="8818200" cy="4848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9" name="Google Shape;29;p5"/>
          <p:cNvSpPr/>
          <p:nvPr/>
        </p:nvSpPr>
        <p:spPr>
          <a:xfrm>
            <a:off x="219750" y="212850"/>
            <a:ext cx="8683500" cy="47202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0" name="Google Shape;30;p5"/>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4" name="Google Shape;34;p6"/>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5" name="Google Shape;35;p6"/>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36" name="Google Shape;36;p6"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37" name="Google Shape;37;p6"/>
          <p:cNvSpPr/>
          <p:nvPr/>
        </p:nvSpPr>
        <p:spPr>
          <a:xfrm>
            <a:off x="219750" y="212850"/>
            <a:ext cx="8681700" cy="3675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38" name="Google Shape;38;p6"/>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
        <p:nvSpPr>
          <p:cNvPr id="39" name="Google Shape;39;p6"/>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0" name="Google Shape;40;p6"/>
          <p:cNvSpPr txBox="1">
            <a:spLocks noGrp="1"/>
          </p:cNvSpPr>
          <p:nvPr>
            <p:ph type="title"/>
          </p:nvPr>
        </p:nvSpPr>
        <p:spPr>
          <a:xfrm>
            <a:off x="586325" y="111382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1" name="Google Shape;41;p6"/>
          <p:cNvSpPr txBox="1">
            <a:spLocks noGrp="1"/>
          </p:cNvSpPr>
          <p:nvPr>
            <p:ph type="title" idx="2"/>
          </p:nvPr>
        </p:nvSpPr>
        <p:spPr>
          <a:xfrm>
            <a:off x="586775" y="2178400"/>
            <a:ext cx="7971300" cy="6516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2200"/>
              <a:buNone/>
              <a:defRPr sz="2200">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2"/>
        <p:cNvGrpSpPr/>
        <p:nvPr/>
      </p:nvGrpSpPr>
      <p:grpSpPr>
        <a:xfrm>
          <a:off x="0" y="0"/>
          <a:ext cx="0" cy="0"/>
          <a:chOff x="0" y="0"/>
          <a:chExt cx="0" cy="0"/>
        </a:xfrm>
      </p:grpSpPr>
      <p:sp>
        <p:nvSpPr>
          <p:cNvPr id="43" name="Google Shape;43;p7"/>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4" name="Google Shape;44;p7"/>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5" name="Google Shape;45;p7"/>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46" name="Google Shape;46;p7"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47" name="Google Shape;47;p7"/>
          <p:cNvSpPr/>
          <p:nvPr/>
        </p:nvSpPr>
        <p:spPr>
          <a:xfrm>
            <a:off x="200950" y="200775"/>
            <a:ext cx="8700600" cy="36879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48" name="Google Shape;48;p7"/>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9" name="Google Shape;49;p7"/>
          <p:cNvSpPr txBox="1">
            <a:spLocks noGrp="1"/>
          </p:cNvSpPr>
          <p:nvPr>
            <p:ph type="title"/>
          </p:nvPr>
        </p:nvSpPr>
        <p:spPr>
          <a:xfrm>
            <a:off x="586325" y="1471850"/>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 name="Google Shape;50;p7"/>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1"/>
        <p:cNvGrpSpPr/>
        <p:nvPr/>
      </p:nvGrpSpPr>
      <p:grpSpPr>
        <a:xfrm>
          <a:off x="0" y="0"/>
          <a:ext cx="0" cy="0"/>
          <a:chOff x="0" y="0"/>
          <a:chExt cx="0" cy="0"/>
        </a:xfrm>
      </p:grpSpPr>
      <p:sp>
        <p:nvSpPr>
          <p:cNvPr id="52" name="Google Shape;52;p8"/>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3" name="Google Shape;53;p8"/>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4" name="Google Shape;54;p8"/>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55" name="Google Shape;55;p8"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56" name="Google Shape;56;p8"/>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7"/>
        <p:cNvGrpSpPr/>
        <p:nvPr/>
      </p:nvGrpSpPr>
      <p:grpSpPr>
        <a:xfrm>
          <a:off x="0" y="0"/>
          <a:ext cx="0" cy="0"/>
          <a:chOff x="0" y="0"/>
          <a:chExt cx="0" cy="0"/>
        </a:xfrm>
      </p:grpSpPr>
      <p:sp>
        <p:nvSpPr>
          <p:cNvPr id="58" name="Google Shape;58;p9"/>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9" name="Google Shape;59;p9"/>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60" name="Google Shape;60;p9"/>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61" name="Google Shape;61;p9"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62" name="Google Shape;62;p9"/>
          <p:cNvSpPr>
            <a:spLocks noGrp="1"/>
          </p:cNvSpPr>
          <p:nvPr>
            <p:ph type="pic" idx="2"/>
          </p:nvPr>
        </p:nvSpPr>
        <p:spPr>
          <a:xfrm>
            <a:off x="421188" y="1436725"/>
            <a:ext cx="2443800" cy="2229000"/>
          </a:xfrm>
          <a:prstGeom prst="rect">
            <a:avLst/>
          </a:prstGeom>
          <a:noFill/>
          <a:ln w="9525" cap="flat" cmpd="sng">
            <a:solidFill>
              <a:srgbClr val="FFCC00"/>
            </a:solidFill>
            <a:prstDash val="solid"/>
            <a:round/>
            <a:headEnd type="none" w="sm" len="sm"/>
            <a:tailEnd type="none" w="sm" len="sm"/>
          </a:ln>
        </p:spPr>
      </p:sp>
      <p:sp>
        <p:nvSpPr>
          <p:cNvPr id="63" name="Google Shape;63;p9"/>
          <p:cNvSpPr>
            <a:spLocks noGrp="1"/>
          </p:cNvSpPr>
          <p:nvPr>
            <p:ph type="pic" idx="3"/>
          </p:nvPr>
        </p:nvSpPr>
        <p:spPr>
          <a:xfrm>
            <a:off x="3350525" y="1436725"/>
            <a:ext cx="2443800" cy="2229000"/>
          </a:xfrm>
          <a:prstGeom prst="rect">
            <a:avLst/>
          </a:prstGeom>
          <a:noFill/>
          <a:ln w="9525" cap="flat" cmpd="sng">
            <a:solidFill>
              <a:srgbClr val="FFCC00"/>
            </a:solidFill>
            <a:prstDash val="solid"/>
            <a:round/>
            <a:headEnd type="none" w="sm" len="sm"/>
            <a:tailEnd type="none" w="sm" len="sm"/>
          </a:ln>
        </p:spPr>
      </p:sp>
      <p:sp>
        <p:nvSpPr>
          <p:cNvPr id="64" name="Google Shape;64;p9"/>
          <p:cNvSpPr>
            <a:spLocks noGrp="1"/>
          </p:cNvSpPr>
          <p:nvPr>
            <p:ph type="pic" idx="4"/>
          </p:nvPr>
        </p:nvSpPr>
        <p:spPr>
          <a:xfrm>
            <a:off x="6279863" y="1436725"/>
            <a:ext cx="2443800" cy="2229000"/>
          </a:xfrm>
          <a:prstGeom prst="rect">
            <a:avLst/>
          </a:prstGeom>
          <a:noFill/>
          <a:ln w="9525" cap="flat" cmpd="sng">
            <a:solidFill>
              <a:srgbClr val="FFCC00"/>
            </a:solidFill>
            <a:prstDash val="solid"/>
            <a:round/>
            <a:headEnd type="none" w="sm" len="sm"/>
            <a:tailEnd type="none" w="sm" len="sm"/>
          </a:ln>
        </p:spPr>
      </p:sp>
      <p:sp>
        <p:nvSpPr>
          <p:cNvPr id="65" name="Google Shape;65;p9"/>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p11"/>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6" name="Google Shape;76;p11"/>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7" name="Google Shape;77;p11"/>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78" name="Google Shape;78;p11"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mediaspace.appstate.edu/media/t/1_h9zw654b"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6.jp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7"/>
          <p:cNvSpPr txBox="1">
            <a:spLocks noGrp="1"/>
          </p:cNvSpPr>
          <p:nvPr>
            <p:ph type="title"/>
          </p:nvPr>
        </p:nvSpPr>
        <p:spPr>
          <a:xfrm>
            <a:off x="1276255" y="1418625"/>
            <a:ext cx="6451200" cy="60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Faculty Post Tenure Review (PTR) Submission with InfoReady</a:t>
            </a:r>
            <a:endParaRPr dirty="0"/>
          </a:p>
        </p:txBody>
      </p:sp>
      <p:pic>
        <p:nvPicPr>
          <p:cNvPr id="4" name="Google Shape;84;p15" descr="InfoReady Logo&#10;">
            <a:extLst>
              <a:ext uri="{FF2B5EF4-FFF2-40B4-BE49-F238E27FC236}">
                <a16:creationId xmlns:a16="http://schemas.microsoft.com/office/drawing/2014/main" id="{46C2D100-B13C-141E-A99A-E77F815AA4F8}"/>
              </a:ext>
            </a:extLst>
          </p:cNvPr>
          <p:cNvPicPr preferRelativeResize="0"/>
          <p:nvPr/>
        </p:nvPicPr>
        <p:blipFill>
          <a:blip r:embed="rId3">
            <a:alphaModFix/>
          </a:blip>
          <a:stretch>
            <a:fillRect/>
          </a:stretch>
        </p:blipFill>
        <p:spPr>
          <a:xfrm>
            <a:off x="279805" y="3954575"/>
            <a:ext cx="2516100" cy="942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AC511823-92B4-0B10-8B68-18BD6F4BBC9E}"/>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E1A93CD9-4FE1-39EA-00DF-1391C84B91F6}"/>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College Admin Review &amp; Uploads</a:t>
            </a:r>
          </a:p>
        </p:txBody>
      </p:sp>
      <p:pic>
        <p:nvPicPr>
          <p:cNvPr id="3" name="Picture 2">
            <a:extLst>
              <a:ext uri="{FF2B5EF4-FFF2-40B4-BE49-F238E27FC236}">
                <a16:creationId xmlns:a16="http://schemas.microsoft.com/office/drawing/2014/main" id="{37F18E59-3EE7-399F-485F-0137A44F842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03901" y="966917"/>
            <a:ext cx="3899656" cy="3638034"/>
          </a:xfrm>
          <a:prstGeom prst="rect">
            <a:avLst/>
          </a:prstGeom>
        </p:spPr>
      </p:pic>
      <p:sp>
        <p:nvSpPr>
          <p:cNvPr id="4" name="TextBox 3">
            <a:extLst>
              <a:ext uri="{FF2B5EF4-FFF2-40B4-BE49-F238E27FC236}">
                <a16:creationId xmlns:a16="http://schemas.microsoft.com/office/drawing/2014/main" id="{43C6B58A-0740-D88F-4170-2DF89AFD4EB6}"/>
              </a:ext>
            </a:extLst>
          </p:cNvPr>
          <p:cNvSpPr txBox="1"/>
          <p:nvPr/>
        </p:nvSpPr>
        <p:spPr>
          <a:xfrm>
            <a:off x="4885038" y="1448365"/>
            <a:ext cx="3262184" cy="2246769"/>
          </a:xfrm>
          <a:prstGeom prst="rect">
            <a:avLst/>
          </a:prstGeom>
          <a:noFill/>
        </p:spPr>
        <p:txBody>
          <a:bodyPr wrap="square" rtlCol="0">
            <a:spAutoFit/>
          </a:bodyPr>
          <a:lstStyle/>
          <a:p>
            <a:pPr marL="285750" indent="-285750">
              <a:buFont typeface="Arial" panose="020B0604020202020204" pitchFamily="34" charset="0"/>
              <a:buChar char="•"/>
            </a:pPr>
            <a:r>
              <a:rPr lang="en-US" dirty="0"/>
              <a:t>The College Admin will review the submission packet to ensure all materials are included and if not, they have the opportunity to upload missing documentation. </a:t>
            </a:r>
          </a:p>
          <a:p>
            <a:endParaRPr lang="en-US" dirty="0"/>
          </a:p>
          <a:p>
            <a:pPr marL="285750" indent="-285750">
              <a:buFont typeface="Arial" panose="020B0604020202020204" pitchFamily="34" charset="0"/>
              <a:buChar char="•"/>
            </a:pPr>
            <a:r>
              <a:rPr lang="en-US" dirty="0"/>
              <a:t>The College Admin will upload the Deans Evaluation / Recommendation letter once the Dean has reviewed the materials</a:t>
            </a:r>
          </a:p>
        </p:txBody>
      </p:sp>
    </p:spTree>
    <p:extLst>
      <p:ext uri="{BB962C8B-B14F-4D97-AF65-F5344CB8AC3E}">
        <p14:creationId xmlns:p14="http://schemas.microsoft.com/office/powerpoint/2010/main" val="233359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CDD465A0-EAD1-3D6E-99A1-8B1EA4B5F508}"/>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12BCB200-4159-0ADB-94D1-896A32299A33}"/>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Dean Review &amp; Uploads</a:t>
            </a:r>
          </a:p>
        </p:txBody>
      </p:sp>
      <p:pic>
        <p:nvPicPr>
          <p:cNvPr id="3" name="Picture 2">
            <a:extLst>
              <a:ext uri="{FF2B5EF4-FFF2-40B4-BE49-F238E27FC236}">
                <a16:creationId xmlns:a16="http://schemas.microsoft.com/office/drawing/2014/main" id="{3EAA9AAF-57C8-9B29-381E-CE0F0DDBBE4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90832" y="1167723"/>
            <a:ext cx="3459892" cy="3459892"/>
          </a:xfrm>
          <a:prstGeom prst="rect">
            <a:avLst/>
          </a:prstGeom>
        </p:spPr>
      </p:pic>
      <p:sp>
        <p:nvSpPr>
          <p:cNvPr id="4" name="TextBox 3">
            <a:extLst>
              <a:ext uri="{FF2B5EF4-FFF2-40B4-BE49-F238E27FC236}">
                <a16:creationId xmlns:a16="http://schemas.microsoft.com/office/drawing/2014/main" id="{BB7BE137-C739-A169-B77D-4397558794DD}"/>
              </a:ext>
            </a:extLst>
          </p:cNvPr>
          <p:cNvSpPr txBox="1"/>
          <p:nvPr/>
        </p:nvSpPr>
        <p:spPr>
          <a:xfrm>
            <a:off x="4893277" y="1235676"/>
            <a:ext cx="3863546" cy="3323987"/>
          </a:xfrm>
          <a:prstGeom prst="rect">
            <a:avLst/>
          </a:prstGeom>
          <a:noFill/>
        </p:spPr>
        <p:txBody>
          <a:bodyPr wrap="square" rtlCol="0">
            <a:spAutoFit/>
          </a:bodyPr>
          <a:lstStyle/>
          <a:p>
            <a:pPr marL="285750" indent="-285750">
              <a:buFont typeface="Arial" panose="020B0604020202020204" pitchFamily="34" charset="0"/>
              <a:buChar char="•"/>
            </a:pPr>
            <a:r>
              <a:rPr lang="en-US" dirty="0"/>
              <a:t>The Dean will choose Yes or No to acknowledge the review of the submission.</a:t>
            </a:r>
          </a:p>
          <a:p>
            <a:endParaRPr lang="en-US" dirty="0"/>
          </a:p>
          <a:p>
            <a:pPr marL="285750" indent="-285750">
              <a:buFont typeface="Arial" panose="020B0604020202020204" pitchFamily="34" charset="0"/>
              <a:buChar char="•"/>
            </a:pPr>
            <a:r>
              <a:rPr lang="en-US" dirty="0"/>
              <a:t>The Dean will select the overall performance rating based on their review of materials.</a:t>
            </a:r>
          </a:p>
          <a:p>
            <a:endParaRPr lang="en-US" dirty="0"/>
          </a:p>
          <a:p>
            <a:pPr marL="285750" indent="-285750">
              <a:buFont typeface="Arial" panose="020B0604020202020204" pitchFamily="34" charset="0"/>
              <a:buChar char="•"/>
            </a:pPr>
            <a:r>
              <a:rPr lang="en-US" dirty="0"/>
              <a:t>If the faculty member’s rating is ‘Does Not Meet Expectations,’ they need to choose whether a faculty success plan has been created.</a:t>
            </a:r>
          </a:p>
          <a:p>
            <a:endParaRPr lang="en-US" dirty="0"/>
          </a:p>
          <a:p>
            <a:pPr marL="285750" indent="-285750">
              <a:buFont typeface="Arial" panose="020B0604020202020204" pitchFamily="34" charset="0"/>
              <a:buChar char="•"/>
            </a:pPr>
            <a:r>
              <a:rPr lang="en-US" dirty="0"/>
              <a:t>If there need to be any additional documents added, the Dean also has an upload option. (not required)</a:t>
            </a:r>
          </a:p>
        </p:txBody>
      </p:sp>
    </p:spTree>
    <p:extLst>
      <p:ext uri="{BB962C8B-B14F-4D97-AF65-F5344CB8AC3E}">
        <p14:creationId xmlns:p14="http://schemas.microsoft.com/office/powerpoint/2010/main" val="3652926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6"/>
          <p:cNvSpPr txBox="1">
            <a:spLocks noGrp="1"/>
          </p:cNvSpPr>
          <p:nvPr>
            <p:ph type="title"/>
          </p:nvPr>
        </p:nvSpPr>
        <p:spPr>
          <a:xfrm>
            <a:off x="586350" y="1655439"/>
            <a:ext cx="7971300" cy="1371300"/>
          </a:xfrm>
          <a:prstGeom prst="rect">
            <a:avLst/>
          </a:prstGeom>
        </p:spPr>
        <p:txBody>
          <a:bodyPr spcFirstLastPara="1" wrap="square" lIns="91425" tIns="91425" rIns="91425" bIns="91425" anchor="b" anchorCtr="0">
            <a:noAutofit/>
          </a:bodyPr>
          <a:lstStyle/>
          <a:p>
            <a:pPr lvl="0"/>
            <a:r>
              <a:rPr lang="en-US" sz="2000" dirty="0"/>
              <a:t>3.11.9 Provost Evaluation/Recommendation. </a:t>
            </a:r>
            <a:r>
              <a:rPr lang="en-US" sz="2000" b="0" dirty="0"/>
              <a:t>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a:t>
            </a:r>
            <a:endParaRPr sz="2000" b="0" dirty="0"/>
          </a:p>
        </p:txBody>
      </p:sp>
      <p:sp>
        <p:nvSpPr>
          <p:cNvPr id="3" name="Google Shape;159;p23">
            <a:extLst>
              <a:ext uri="{FF2B5EF4-FFF2-40B4-BE49-F238E27FC236}">
                <a16:creationId xmlns:a16="http://schemas.microsoft.com/office/drawing/2014/main" id="{F74A711F-F684-E97D-494D-8595FB6C9DD1}"/>
              </a:ext>
            </a:extLst>
          </p:cNvPr>
          <p:cNvSpPr txBox="1">
            <a:spLocks/>
          </p:cNvSpPr>
          <p:nvPr/>
        </p:nvSpPr>
        <p:spPr>
          <a:xfrm>
            <a:off x="341621" y="0"/>
            <a:ext cx="7971300" cy="100470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400" b="1" dirty="0">
                <a:solidFill>
                  <a:schemeClr val="bg2"/>
                </a:solidFill>
              </a:rPr>
              <a:t>Next Steps</a:t>
            </a:r>
          </a:p>
        </p:txBody>
      </p:sp>
      <p:sp>
        <p:nvSpPr>
          <p:cNvPr id="4" name="TextBox 3">
            <a:extLst>
              <a:ext uri="{FF2B5EF4-FFF2-40B4-BE49-F238E27FC236}">
                <a16:creationId xmlns:a16="http://schemas.microsoft.com/office/drawing/2014/main" id="{34E950A0-1EC7-33BE-FF41-421393C1E7E5}"/>
              </a:ext>
            </a:extLst>
          </p:cNvPr>
          <p:cNvSpPr txBox="1"/>
          <p:nvPr/>
        </p:nvSpPr>
        <p:spPr>
          <a:xfrm>
            <a:off x="1046937" y="4201297"/>
            <a:ext cx="7050126" cy="523220"/>
          </a:xfrm>
          <a:prstGeom prst="rect">
            <a:avLst/>
          </a:prstGeom>
          <a:noFill/>
        </p:spPr>
        <p:txBody>
          <a:bodyPr wrap="square" rtlCol="0">
            <a:spAutoFit/>
          </a:bodyPr>
          <a:lstStyle/>
          <a:p>
            <a:pPr marL="285750" indent="-285750">
              <a:buFont typeface="Arial" panose="020B0604020202020204" pitchFamily="34" charset="0"/>
              <a:buChar char="•"/>
            </a:pPr>
            <a:r>
              <a:rPr lang="en-US" dirty="0"/>
              <a:t>Those faculty with rank of Professor with an overall Exceeds Expectations will receive notification from the Provost’s Office by the </a:t>
            </a:r>
            <a:r>
              <a:rPr lang="en-US" b="1" dirty="0"/>
              <a:t>beginning of June.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7" name="Google Shape;187;p27"/>
          <p:cNvSpPr txBox="1">
            <a:spLocks noGrp="1"/>
          </p:cNvSpPr>
          <p:nvPr>
            <p:ph type="title"/>
          </p:nvPr>
        </p:nvSpPr>
        <p:spPr>
          <a:xfrm>
            <a:off x="586325" y="411275"/>
            <a:ext cx="7971300" cy="1371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b="1"/>
              <a:t>Contact Us</a:t>
            </a:r>
            <a:endParaRPr sz="3500" b="1"/>
          </a:p>
        </p:txBody>
      </p:sp>
      <p:sp>
        <p:nvSpPr>
          <p:cNvPr id="186" name="Google Shape;186;p27"/>
          <p:cNvSpPr txBox="1"/>
          <p:nvPr/>
        </p:nvSpPr>
        <p:spPr>
          <a:xfrm>
            <a:off x="2355997" y="2169114"/>
            <a:ext cx="4431956" cy="187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434343"/>
                </a:solidFill>
              </a:rPr>
              <a:t>Academic Affairs</a:t>
            </a:r>
            <a:br>
              <a:rPr lang="en" dirty="0">
                <a:solidFill>
                  <a:srgbClr val="434343"/>
                </a:solidFill>
              </a:rPr>
            </a:br>
            <a:r>
              <a:rPr lang="en" sz="1800" dirty="0">
                <a:solidFill>
                  <a:srgbClr val="434343"/>
                </a:solidFill>
              </a:rPr>
              <a:t>(828) 262-2070</a:t>
            </a:r>
            <a:br>
              <a:rPr lang="en" sz="1800" dirty="0">
                <a:solidFill>
                  <a:srgbClr val="434343"/>
                </a:solidFill>
              </a:rPr>
            </a:br>
            <a:r>
              <a:rPr lang="en" sz="1800" b="1" dirty="0">
                <a:solidFill>
                  <a:srgbClr val="434343"/>
                </a:solidFill>
              </a:rPr>
              <a:t>www.academicaffairs.appstate.edu</a:t>
            </a:r>
            <a:br>
              <a:rPr lang="en" sz="1800" dirty="0">
                <a:solidFill>
                  <a:srgbClr val="434343"/>
                </a:solidFill>
              </a:rPr>
            </a:br>
            <a:endParaRPr sz="1800" dirty="0">
              <a:solidFill>
                <a:srgbClr val="43434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8"/>
          <p:cNvSpPr txBox="1">
            <a:spLocks noGrp="1"/>
          </p:cNvSpPr>
          <p:nvPr>
            <p:ph type="title"/>
          </p:nvPr>
        </p:nvSpPr>
        <p:spPr>
          <a:xfrm>
            <a:off x="337775" y="50266"/>
            <a:ext cx="7971300"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Why InfoReady?</a:t>
            </a:r>
            <a:endParaRPr b="1" dirty="0"/>
          </a:p>
        </p:txBody>
      </p:sp>
      <p:sp>
        <p:nvSpPr>
          <p:cNvPr id="123" name="Google Shape;123;p18"/>
          <p:cNvSpPr txBox="1">
            <a:spLocks noGrp="1"/>
          </p:cNvSpPr>
          <p:nvPr>
            <p:ph type="subTitle" idx="1"/>
          </p:nvPr>
        </p:nvSpPr>
        <p:spPr>
          <a:xfrm>
            <a:off x="337775" y="998483"/>
            <a:ext cx="7669403" cy="841795"/>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dirty="0"/>
              <a:t>For consistency and efficiency in Post Tenure Review (PTR) processes across all colleges/units</a:t>
            </a:r>
          </a:p>
          <a:p>
            <a:pPr marL="285750" lvl="0" indent="-285750" algn="l" rtl="0">
              <a:spcBef>
                <a:spcPts val="0"/>
              </a:spcBef>
              <a:spcAft>
                <a:spcPts val="0"/>
              </a:spcAft>
              <a:buFont typeface="Arial" panose="020B0604020202020204" pitchFamily="34" charset="0"/>
              <a:buChar char="•"/>
            </a:pPr>
            <a:r>
              <a:rPr lang="en" dirty="0"/>
              <a:t>T</a:t>
            </a:r>
            <a:r>
              <a:rPr lang="en-US" dirty="0"/>
              <a:t>h</a:t>
            </a:r>
            <a:r>
              <a:rPr lang="en" dirty="0"/>
              <a:t>e process begins with faculty members submitting their required materials to the Department Chair or Designee* for review, then the materials are routed to the College/Unit Dean for review and approval.</a:t>
            </a:r>
            <a:endParaRPr dirty="0"/>
          </a:p>
        </p:txBody>
      </p:sp>
      <p:sp>
        <p:nvSpPr>
          <p:cNvPr id="2" name="Google Shape;122;p18">
            <a:extLst>
              <a:ext uri="{FF2B5EF4-FFF2-40B4-BE49-F238E27FC236}">
                <a16:creationId xmlns:a16="http://schemas.microsoft.com/office/drawing/2014/main" id="{73260FF1-1A7D-3D1D-0246-651930524020}"/>
              </a:ext>
            </a:extLst>
          </p:cNvPr>
          <p:cNvSpPr txBox="1">
            <a:spLocks/>
          </p:cNvSpPr>
          <p:nvPr/>
        </p:nvSpPr>
        <p:spPr>
          <a:xfrm>
            <a:off x="337775" y="2153889"/>
            <a:ext cx="7971300" cy="10047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2800"/>
              <a:buFont typeface="Arial"/>
              <a:buNone/>
              <a:defRPr sz="2800" b="1"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r>
              <a:rPr lang="en-US" dirty="0"/>
              <a:t>What is InfoReady?</a:t>
            </a:r>
          </a:p>
        </p:txBody>
      </p:sp>
      <p:sp>
        <p:nvSpPr>
          <p:cNvPr id="3" name="Google Shape;123;p18">
            <a:extLst>
              <a:ext uri="{FF2B5EF4-FFF2-40B4-BE49-F238E27FC236}">
                <a16:creationId xmlns:a16="http://schemas.microsoft.com/office/drawing/2014/main" id="{58CE6FF7-E642-2A00-AB23-D49A0421E483}"/>
              </a:ext>
            </a:extLst>
          </p:cNvPr>
          <p:cNvSpPr txBox="1">
            <a:spLocks/>
          </p:cNvSpPr>
          <p:nvPr/>
        </p:nvSpPr>
        <p:spPr>
          <a:xfrm>
            <a:off x="337775" y="3158589"/>
            <a:ext cx="7669403" cy="8417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1800"/>
              <a:buFont typeface="Arial"/>
              <a:buNone/>
              <a:defRPr sz="1800" b="0"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en-US" dirty="0"/>
              <a:t>InfoReady is an all-in-one platform for higher education submission and approval processes for selected faculty actions. </a:t>
            </a:r>
          </a:p>
          <a:p>
            <a:pPr marL="285750" indent="-285750">
              <a:buFont typeface="Arial" panose="020B0604020202020204" pitchFamily="34" charset="0"/>
              <a:buChar char="•"/>
            </a:pPr>
            <a:r>
              <a:rPr lang="en-US" dirty="0"/>
              <a:t>InfoReady allows faculty members to upload their PTR materials and automatically routes to the appropriate approver(s) for review.</a:t>
            </a:r>
          </a:p>
        </p:txBody>
      </p:sp>
      <p:sp>
        <p:nvSpPr>
          <p:cNvPr id="4" name="TextBox 3">
            <a:extLst>
              <a:ext uri="{FF2B5EF4-FFF2-40B4-BE49-F238E27FC236}">
                <a16:creationId xmlns:a16="http://schemas.microsoft.com/office/drawing/2014/main" id="{2C8E0635-AE8F-A581-43F0-8BA5495A04CC}"/>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362465" y="-222422"/>
            <a:ext cx="8641491"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1800" b="1" dirty="0"/>
              <a:t>Post Tenure Review (PTR) Process &amp; Timeline – Academic Year: 2025-2026</a:t>
            </a:r>
            <a:endParaRPr sz="1800" b="1" dirty="0"/>
          </a:p>
        </p:txBody>
      </p:sp>
      <p:graphicFrame>
        <p:nvGraphicFramePr>
          <p:cNvPr id="2" name="Table 1">
            <a:extLst>
              <a:ext uri="{FF2B5EF4-FFF2-40B4-BE49-F238E27FC236}">
                <a16:creationId xmlns:a16="http://schemas.microsoft.com/office/drawing/2014/main" id="{883A06E4-2B24-64E8-90AA-DEB2BC54D4A7}"/>
              </a:ext>
            </a:extLst>
          </p:cNvPr>
          <p:cNvGraphicFramePr>
            <a:graphicFrameLocks noGrp="1"/>
          </p:cNvGraphicFramePr>
          <p:nvPr>
            <p:extLst>
              <p:ext uri="{D42A27DB-BD31-4B8C-83A1-F6EECF244321}">
                <p14:modId xmlns:p14="http://schemas.microsoft.com/office/powerpoint/2010/main" val="1865557667"/>
              </p:ext>
            </p:extLst>
          </p:nvPr>
        </p:nvGraphicFramePr>
        <p:xfrm>
          <a:off x="490151" y="889685"/>
          <a:ext cx="8163697" cy="3552053"/>
        </p:xfrm>
        <a:graphic>
          <a:graphicData uri="http://schemas.openxmlformats.org/drawingml/2006/table">
            <a:tbl>
              <a:tblPr firstRow="1" bandRow="1">
                <a:tableStyleId>{906AAFAD-980A-43DC-881E-DA7AA3310446}</a:tableStyleId>
              </a:tblPr>
              <a:tblGrid>
                <a:gridCol w="2636108">
                  <a:extLst>
                    <a:ext uri="{9D8B030D-6E8A-4147-A177-3AD203B41FA5}">
                      <a16:colId xmlns:a16="http://schemas.microsoft.com/office/drawing/2014/main" val="2347312078"/>
                    </a:ext>
                  </a:extLst>
                </a:gridCol>
                <a:gridCol w="5527589">
                  <a:extLst>
                    <a:ext uri="{9D8B030D-6E8A-4147-A177-3AD203B41FA5}">
                      <a16:colId xmlns:a16="http://schemas.microsoft.com/office/drawing/2014/main" val="2635335230"/>
                    </a:ext>
                  </a:extLst>
                </a:gridCol>
              </a:tblGrid>
              <a:tr h="366893">
                <a:tc>
                  <a:txBody>
                    <a:bodyPr/>
                    <a:lstStyle/>
                    <a:p>
                      <a:r>
                        <a:rPr lang="en-US" dirty="0"/>
                        <a:t>Date(s)</a:t>
                      </a:r>
                    </a:p>
                  </a:txBody>
                  <a:tcPr/>
                </a:tc>
                <a:tc>
                  <a:txBody>
                    <a:bodyPr/>
                    <a:lstStyle/>
                    <a:p>
                      <a:r>
                        <a:rPr lang="en-US" dirty="0"/>
                        <a:t>Action/Materials</a:t>
                      </a:r>
                    </a:p>
                  </a:txBody>
                  <a:tcPr/>
                </a:tc>
                <a:extLst>
                  <a:ext uri="{0D108BD9-81ED-4DB2-BD59-A6C34878D82A}">
                    <a16:rowId xmlns:a16="http://schemas.microsoft.com/office/drawing/2014/main" val="1017963434"/>
                  </a:ext>
                </a:extLst>
              </a:tr>
              <a:tr h="370840">
                <a:tc>
                  <a:txBody>
                    <a:bodyPr/>
                    <a:lstStyle/>
                    <a:p>
                      <a:r>
                        <a:rPr lang="en-US" dirty="0"/>
                        <a:t>Before February 16th</a:t>
                      </a:r>
                    </a:p>
                  </a:txBody>
                  <a:tcPr/>
                </a:tc>
                <a:tc>
                  <a:txBody>
                    <a:bodyPr/>
                    <a:lstStyle/>
                    <a:p>
                      <a:r>
                        <a:rPr lang="en-US" dirty="0"/>
                        <a:t>PTR Committee orientation meeting with Department Chair</a:t>
                      </a:r>
                    </a:p>
                  </a:txBody>
                  <a:tcPr/>
                </a:tc>
                <a:extLst>
                  <a:ext uri="{0D108BD9-81ED-4DB2-BD59-A6C34878D82A}">
                    <a16:rowId xmlns:a16="http://schemas.microsoft.com/office/drawing/2014/main" val="1366490399"/>
                  </a:ext>
                </a:extLst>
              </a:tr>
              <a:tr h="370840">
                <a:tc>
                  <a:txBody>
                    <a:bodyPr/>
                    <a:lstStyle/>
                    <a:p>
                      <a:r>
                        <a:rPr lang="en-US" dirty="0"/>
                        <a:t>By Monday February 16th</a:t>
                      </a:r>
                    </a:p>
                  </a:txBody>
                  <a:tcPr/>
                </a:tc>
                <a:tc>
                  <a:txBody>
                    <a:bodyPr/>
                    <a:lstStyle/>
                    <a:p>
                      <a:r>
                        <a:rPr lang="en-US" dirty="0"/>
                        <a:t>Faculty member submits materials to the Department Chair in InfoReady</a:t>
                      </a:r>
                    </a:p>
                  </a:txBody>
                  <a:tcPr/>
                </a:tc>
                <a:extLst>
                  <a:ext uri="{0D108BD9-81ED-4DB2-BD59-A6C34878D82A}">
                    <a16:rowId xmlns:a16="http://schemas.microsoft.com/office/drawing/2014/main" val="832518485"/>
                  </a:ext>
                </a:extLst>
              </a:tr>
              <a:tr h="370840">
                <a:tc>
                  <a:txBody>
                    <a:bodyPr/>
                    <a:lstStyle/>
                    <a:p>
                      <a:r>
                        <a:rPr lang="en-US" dirty="0"/>
                        <a:t>February 16</a:t>
                      </a:r>
                      <a:r>
                        <a:rPr lang="en-US" baseline="30000" dirty="0"/>
                        <a:t>th</a:t>
                      </a:r>
                      <a:r>
                        <a:rPr lang="en-US" dirty="0"/>
                        <a:t> – March 23rd</a:t>
                      </a:r>
                    </a:p>
                  </a:txBody>
                  <a:tcPr/>
                </a:tc>
                <a:tc>
                  <a:txBody>
                    <a:bodyPr/>
                    <a:lstStyle/>
                    <a:p>
                      <a:r>
                        <a:rPr lang="en-US" dirty="0"/>
                        <a:t>PTR Committee meets as appropriate </a:t>
                      </a:r>
                    </a:p>
                  </a:txBody>
                  <a:tcPr/>
                </a:tc>
                <a:extLst>
                  <a:ext uri="{0D108BD9-81ED-4DB2-BD59-A6C34878D82A}">
                    <a16:rowId xmlns:a16="http://schemas.microsoft.com/office/drawing/2014/main" val="3598075699"/>
                  </a:ext>
                </a:extLst>
              </a:tr>
              <a:tr h="370840">
                <a:tc>
                  <a:txBody>
                    <a:bodyPr/>
                    <a:lstStyle/>
                    <a:p>
                      <a:r>
                        <a:rPr lang="en-US" dirty="0"/>
                        <a:t>By March 24th</a:t>
                      </a:r>
                    </a:p>
                  </a:txBody>
                  <a:tcPr/>
                </a:tc>
                <a:tc>
                  <a:txBody>
                    <a:bodyPr/>
                    <a:lstStyle/>
                    <a:p>
                      <a:r>
                        <a:rPr lang="en-US" dirty="0"/>
                        <a:t>PTR Committee summary due to faculty member and Department Chairperson or Designee* (this step is not in InfoReady)</a:t>
                      </a:r>
                    </a:p>
                  </a:txBody>
                  <a:tcPr/>
                </a:tc>
                <a:extLst>
                  <a:ext uri="{0D108BD9-81ED-4DB2-BD59-A6C34878D82A}">
                    <a16:rowId xmlns:a16="http://schemas.microsoft.com/office/drawing/2014/main" val="2900284393"/>
                  </a:ext>
                </a:extLst>
              </a:tr>
              <a:tr h="370840">
                <a:tc>
                  <a:txBody>
                    <a:bodyPr/>
                    <a:lstStyle/>
                    <a:p>
                      <a:r>
                        <a:rPr lang="en-US" dirty="0"/>
                        <a:t>By April 13th</a:t>
                      </a:r>
                    </a:p>
                  </a:txBody>
                  <a:tcPr/>
                </a:tc>
                <a:tc>
                  <a:txBody>
                    <a:bodyPr/>
                    <a:lstStyle/>
                    <a:p>
                      <a:r>
                        <a:rPr lang="en-US" dirty="0"/>
                        <a:t>Department Chair Evaluation / Recommendation, along with required documents</a:t>
                      </a:r>
                    </a:p>
                  </a:txBody>
                  <a:tcPr/>
                </a:tc>
                <a:extLst>
                  <a:ext uri="{0D108BD9-81ED-4DB2-BD59-A6C34878D82A}">
                    <a16:rowId xmlns:a16="http://schemas.microsoft.com/office/drawing/2014/main" val="4200474411"/>
                  </a:ext>
                </a:extLst>
              </a:tr>
              <a:tr h="370840">
                <a:tc>
                  <a:txBody>
                    <a:bodyPr/>
                    <a:lstStyle/>
                    <a:p>
                      <a:r>
                        <a:rPr lang="en-US" dirty="0"/>
                        <a:t>By May 11th</a:t>
                      </a:r>
                    </a:p>
                  </a:txBody>
                  <a:tcPr/>
                </a:tc>
                <a:tc>
                  <a:txBody>
                    <a:bodyPr/>
                    <a:lstStyle/>
                    <a:p>
                      <a:r>
                        <a:rPr lang="en-US" dirty="0"/>
                        <a:t>Dean Evaluation / Recommendation </a:t>
                      </a:r>
                    </a:p>
                  </a:txBody>
                  <a:tcPr/>
                </a:tc>
                <a:extLst>
                  <a:ext uri="{0D108BD9-81ED-4DB2-BD59-A6C34878D82A}">
                    <a16:rowId xmlns:a16="http://schemas.microsoft.com/office/drawing/2014/main" val="2751185946"/>
                  </a:ext>
                </a:extLst>
              </a:tr>
              <a:tr h="370840">
                <a:tc>
                  <a:txBody>
                    <a:bodyPr/>
                    <a:lstStyle/>
                    <a:p>
                      <a:r>
                        <a:rPr lang="en-US" dirty="0"/>
                        <a:t>By May 29th</a:t>
                      </a:r>
                    </a:p>
                  </a:txBody>
                  <a:tcPr/>
                </a:tc>
                <a:tc>
                  <a:txBody>
                    <a:bodyPr/>
                    <a:lstStyle/>
                    <a:p>
                      <a:r>
                        <a:rPr lang="en-US" dirty="0"/>
                        <a:t>Provost Evaluation / Recommendation – only submitted for PTRs with overall rating of Exceeds Expectations with </a:t>
                      </a:r>
                      <a:r>
                        <a:rPr lang="en-US" u="sng" dirty="0"/>
                        <a:t>rank of Professor</a:t>
                      </a:r>
                    </a:p>
                  </a:txBody>
                  <a:tcPr/>
                </a:tc>
                <a:extLst>
                  <a:ext uri="{0D108BD9-81ED-4DB2-BD59-A6C34878D82A}">
                    <a16:rowId xmlns:a16="http://schemas.microsoft.com/office/drawing/2014/main" val="2584645046"/>
                  </a:ext>
                </a:extLst>
              </a:tr>
            </a:tbl>
          </a:graphicData>
        </a:graphic>
      </p:graphicFrame>
      <p:sp>
        <p:nvSpPr>
          <p:cNvPr id="3" name="TextBox 2">
            <a:extLst>
              <a:ext uri="{FF2B5EF4-FFF2-40B4-BE49-F238E27FC236}">
                <a16:creationId xmlns:a16="http://schemas.microsoft.com/office/drawing/2014/main" id="{BD69E017-0DD8-D88F-008B-084A047B5B90}"/>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0"/>
          <p:cNvSpPr txBox="1">
            <a:spLocks noGrp="1"/>
          </p:cNvSpPr>
          <p:nvPr>
            <p:ph type="title"/>
          </p:nvPr>
        </p:nvSpPr>
        <p:spPr>
          <a:xfrm>
            <a:off x="1124722" y="726647"/>
            <a:ext cx="6451200" cy="608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dirty="0"/>
              <a:t>Post Tenure Review (PTR) Submission Materials:</a:t>
            </a:r>
            <a:endParaRPr sz="3200" dirty="0"/>
          </a:p>
        </p:txBody>
      </p:sp>
      <p:sp>
        <p:nvSpPr>
          <p:cNvPr id="2" name="Subtitle 1">
            <a:extLst>
              <a:ext uri="{FF2B5EF4-FFF2-40B4-BE49-F238E27FC236}">
                <a16:creationId xmlns:a16="http://schemas.microsoft.com/office/drawing/2014/main" id="{E2DEFBD5-13CB-350E-9B3A-D0EFA3F1FC32}"/>
              </a:ext>
            </a:extLst>
          </p:cNvPr>
          <p:cNvSpPr>
            <a:spLocks noGrp="1"/>
          </p:cNvSpPr>
          <p:nvPr>
            <p:ph type="subTitle" idx="1"/>
          </p:nvPr>
        </p:nvSpPr>
        <p:spPr>
          <a:xfrm>
            <a:off x="424248" y="1334747"/>
            <a:ext cx="8295503" cy="1006500"/>
          </a:xfrm>
        </p:spPr>
        <p:txBody>
          <a:bodyPr/>
          <a:lstStyle/>
          <a:p>
            <a:r>
              <a:rPr lang="en-US" sz="1400" dirty="0">
                <a:solidFill>
                  <a:schemeClr val="tx1"/>
                </a:solidFill>
              </a:rPr>
              <a:t>- a self-assessment narrative that summarizes the faculty member’s accomplishments over the previous five (5) years</a:t>
            </a:r>
          </a:p>
          <a:p>
            <a:br>
              <a:rPr lang="en-US" sz="1400" dirty="0">
                <a:solidFill>
                  <a:schemeClr val="tx1"/>
                </a:solidFill>
              </a:rPr>
            </a:br>
            <a:r>
              <a:rPr lang="en-US" sz="1400" dirty="0">
                <a:solidFill>
                  <a:schemeClr val="tx1"/>
                </a:solidFill>
              </a:rPr>
              <a:t>- a current curriculum vita</a:t>
            </a:r>
          </a:p>
          <a:p>
            <a:br>
              <a:rPr lang="en-US" sz="1400" dirty="0">
                <a:solidFill>
                  <a:schemeClr val="tx1"/>
                </a:solidFill>
              </a:rPr>
            </a:br>
            <a:r>
              <a:rPr lang="en-US" sz="1400" dirty="0">
                <a:solidFill>
                  <a:schemeClr val="tx1"/>
                </a:solidFill>
              </a:rPr>
              <a:t>- the faculty member’s long-term, 5-year work plan with any noted updates to the plan</a:t>
            </a:r>
          </a:p>
          <a:p>
            <a:r>
              <a:rPr lang="en-US" sz="1400" dirty="0">
                <a:solidFill>
                  <a:schemeClr val="tx1"/>
                </a:solidFill>
              </a:rPr>
              <a:t>since its creation</a:t>
            </a:r>
          </a:p>
          <a:p>
            <a:br>
              <a:rPr lang="en-US" sz="1400" dirty="0">
                <a:solidFill>
                  <a:schemeClr val="tx1"/>
                </a:solidFill>
              </a:rPr>
            </a:br>
            <a:r>
              <a:rPr lang="en-US" sz="1400" dirty="0">
                <a:solidFill>
                  <a:schemeClr val="tx1"/>
                </a:solidFill>
              </a:rPr>
              <a:t>- copies of each annual review for the past 5 years (provided by faculty member or Department Chair)</a:t>
            </a:r>
          </a:p>
          <a:p>
            <a:r>
              <a:rPr lang="en-US" sz="1400" dirty="0">
                <a:solidFill>
                  <a:schemeClr val="tx1"/>
                </a:solidFill>
              </a:rPr>
              <a:t>  </a:t>
            </a:r>
            <a:br>
              <a:rPr lang="en-US" sz="1400" dirty="0">
                <a:solidFill>
                  <a:schemeClr val="tx1"/>
                </a:solidFill>
              </a:rPr>
            </a:br>
            <a:r>
              <a:rPr lang="en-US" sz="1400" dirty="0">
                <a:solidFill>
                  <a:schemeClr val="tx1"/>
                </a:solidFill>
              </a:rPr>
              <a:t>- evidence of teaching effectiveness, which may include student feedback and/or evidence of student learning</a:t>
            </a:r>
          </a:p>
          <a:p>
            <a:br>
              <a:rPr lang="en-US" sz="1400" dirty="0">
                <a:solidFill>
                  <a:schemeClr val="tx1"/>
                </a:solidFill>
              </a:rPr>
            </a:br>
            <a:r>
              <a:rPr lang="en-US" sz="1400" dirty="0">
                <a:solidFill>
                  <a:schemeClr val="tx1"/>
                </a:solidFill>
              </a:rPr>
              <a:t>- peer reviews of teaching (optional)</a:t>
            </a:r>
          </a:p>
          <a:p>
            <a:br>
              <a:rPr lang="en-US" sz="1400" dirty="0">
                <a:solidFill>
                  <a:schemeClr val="tx1"/>
                </a:solidFill>
              </a:rPr>
            </a:br>
            <a:r>
              <a:rPr lang="en-US" sz="1400" dirty="0">
                <a:solidFill>
                  <a:schemeClr val="tx1"/>
                </a:solidFill>
              </a:rPr>
              <a:t>- professional development specific to improving teaching (optional)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4" name="Google Shape;150;p22">
            <a:extLst>
              <a:ext uri="{FF2B5EF4-FFF2-40B4-BE49-F238E27FC236}">
                <a16:creationId xmlns:a16="http://schemas.microsoft.com/office/drawing/2014/main" id="{F861D2CA-D7C6-1E10-45D1-7192073ABDB5}"/>
              </a:ext>
            </a:extLst>
          </p:cNvPr>
          <p:cNvSpPr txBox="1">
            <a:spLocks noGrp="1"/>
          </p:cNvSpPr>
          <p:nvPr>
            <p:ph type="title" idx="4294967295"/>
          </p:nvPr>
        </p:nvSpPr>
        <p:spPr>
          <a:xfrm>
            <a:off x="392761" y="-102484"/>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(1 of 2)</a:t>
            </a:r>
          </a:p>
        </p:txBody>
      </p:sp>
      <p:graphicFrame>
        <p:nvGraphicFramePr>
          <p:cNvPr id="5" name="Table 4">
            <a:extLst>
              <a:ext uri="{FF2B5EF4-FFF2-40B4-BE49-F238E27FC236}">
                <a16:creationId xmlns:a16="http://schemas.microsoft.com/office/drawing/2014/main" id="{82FFCF0E-DDAB-9EA9-94B8-AF306886236E}"/>
              </a:ext>
            </a:extLst>
          </p:cNvPr>
          <p:cNvGraphicFramePr>
            <a:graphicFrameLocks noGrp="1"/>
          </p:cNvGraphicFramePr>
          <p:nvPr>
            <p:extLst>
              <p:ext uri="{D42A27DB-BD31-4B8C-83A1-F6EECF244321}">
                <p14:modId xmlns:p14="http://schemas.microsoft.com/office/powerpoint/2010/main" val="1778366082"/>
              </p:ext>
            </p:extLst>
          </p:nvPr>
        </p:nvGraphicFramePr>
        <p:xfrm>
          <a:off x="586351" y="902216"/>
          <a:ext cx="7971298" cy="3757627"/>
        </p:xfrm>
        <a:graphic>
          <a:graphicData uri="http://schemas.openxmlformats.org/drawingml/2006/table">
            <a:tbl>
              <a:tblPr firstRow="1" bandRow="1">
                <a:tableStyleId>{906AAFAD-980A-43DC-881E-DA7AA3310446}</a:tableStyleId>
              </a:tblPr>
              <a:tblGrid>
                <a:gridCol w="1315483">
                  <a:extLst>
                    <a:ext uri="{9D8B030D-6E8A-4147-A177-3AD203B41FA5}">
                      <a16:colId xmlns:a16="http://schemas.microsoft.com/office/drawing/2014/main" val="498537033"/>
                    </a:ext>
                  </a:extLst>
                </a:gridCol>
                <a:gridCol w="1280635">
                  <a:extLst>
                    <a:ext uri="{9D8B030D-6E8A-4147-A177-3AD203B41FA5}">
                      <a16:colId xmlns:a16="http://schemas.microsoft.com/office/drawing/2014/main" val="3162981214"/>
                    </a:ext>
                  </a:extLst>
                </a:gridCol>
                <a:gridCol w="1541989">
                  <a:extLst>
                    <a:ext uri="{9D8B030D-6E8A-4147-A177-3AD203B41FA5}">
                      <a16:colId xmlns:a16="http://schemas.microsoft.com/office/drawing/2014/main" val="1002180477"/>
                    </a:ext>
                  </a:extLst>
                </a:gridCol>
                <a:gridCol w="2509000">
                  <a:extLst>
                    <a:ext uri="{9D8B030D-6E8A-4147-A177-3AD203B41FA5}">
                      <a16:colId xmlns:a16="http://schemas.microsoft.com/office/drawing/2014/main" val="957887657"/>
                    </a:ext>
                  </a:extLst>
                </a:gridCol>
                <a:gridCol w="1324191">
                  <a:extLst>
                    <a:ext uri="{9D8B030D-6E8A-4147-A177-3AD203B41FA5}">
                      <a16:colId xmlns:a16="http://schemas.microsoft.com/office/drawing/2014/main" val="2482114416"/>
                    </a:ext>
                  </a:extLst>
                </a:gridCol>
              </a:tblGrid>
              <a:tr h="740107">
                <a:tc>
                  <a:txBody>
                    <a:bodyPr/>
                    <a:lstStyle/>
                    <a:p>
                      <a:r>
                        <a:rPr lang="en-US" dirty="0"/>
                        <a:t>Step 1</a:t>
                      </a:r>
                    </a:p>
                  </a:txBody>
                  <a:tcPr/>
                </a:tc>
                <a:tc>
                  <a:txBody>
                    <a:bodyPr/>
                    <a:lstStyle/>
                    <a:p>
                      <a:r>
                        <a:rPr lang="en-US" dirty="0"/>
                        <a:t>Step 2</a:t>
                      </a:r>
                    </a:p>
                  </a:txBody>
                  <a:tcPr/>
                </a:tc>
                <a:tc>
                  <a:txBody>
                    <a:bodyPr/>
                    <a:lstStyle/>
                    <a:p>
                      <a:r>
                        <a:rPr lang="en-US" dirty="0"/>
                        <a:t>Step 3</a:t>
                      </a:r>
                    </a:p>
                  </a:txBody>
                  <a:tcPr/>
                </a:tc>
                <a:tc>
                  <a:txBody>
                    <a:bodyPr/>
                    <a:lstStyle/>
                    <a:p>
                      <a:r>
                        <a:rPr lang="en-US" dirty="0"/>
                        <a:t>Step 4</a:t>
                      </a:r>
                    </a:p>
                  </a:txBody>
                  <a:tcPr/>
                </a:tc>
                <a:tc>
                  <a:txBody>
                    <a:bodyPr/>
                    <a:lstStyle/>
                    <a:p>
                      <a:r>
                        <a:rPr lang="en-US" dirty="0"/>
                        <a:t>Step 5</a:t>
                      </a:r>
                    </a:p>
                  </a:txBody>
                  <a:tcPr/>
                </a:tc>
                <a:extLst>
                  <a:ext uri="{0D108BD9-81ED-4DB2-BD59-A6C34878D82A}">
                    <a16:rowId xmlns:a16="http://schemas.microsoft.com/office/drawing/2014/main" val="4159437764"/>
                  </a:ext>
                </a:extLst>
              </a:tr>
              <a:tr h="29214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Faculty member submits the Post Tenure Review (PTR) materials through InfoReady</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is notified by email ‘Request to Review’ </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or Designee shares packet with PTR Chair &amp; Committee</a:t>
                      </a:r>
                    </a:p>
                    <a:p>
                      <a:endParaRPr lang="en-US" dirty="0"/>
                    </a:p>
                  </a:txBody>
                  <a:tcPr/>
                </a:tc>
                <a:tc>
                  <a:txBody>
                    <a:bodyPr/>
                    <a:lstStyle/>
                    <a:p>
                      <a:r>
                        <a:rPr lang="en-US" sz="1200" dirty="0"/>
                        <a:t>After the PTR meeting and vote, the Department Chair or Designee uploads:</a:t>
                      </a:r>
                    </a:p>
                    <a:p>
                      <a:endParaRPr lang="en-US" sz="1200" dirty="0"/>
                    </a:p>
                    <a:p>
                      <a:r>
                        <a:rPr lang="en-US" sz="1200" b="0" dirty="0"/>
                        <a:t>1) PTR Committee Summary</a:t>
                      </a:r>
                    </a:p>
                    <a:p>
                      <a:r>
                        <a:rPr lang="en-US" sz="1200" b="0" dirty="0"/>
                        <a:t>2) Faculty Member's Right to Respond (if submitted to the Department Chair)</a:t>
                      </a:r>
                    </a:p>
                    <a:p>
                      <a:r>
                        <a:rPr lang="en-US" sz="1200" b="0" dirty="0"/>
                        <a:t>3) Copies of the last five annual reviews (if not provided by faculty member)</a:t>
                      </a:r>
                    </a:p>
                    <a:p>
                      <a:r>
                        <a:rPr lang="en-US" sz="1200" b="0" dirty="0"/>
                        <a:t>4) Five-year goals/plan (if not provided by faculty member)</a:t>
                      </a:r>
                    </a:p>
                    <a:p>
                      <a:r>
                        <a:rPr lang="en-US" sz="1200" b="0" dirty="0"/>
                        <a:t>5) Department Chair recommendation letter</a:t>
                      </a:r>
                    </a:p>
                    <a:p>
                      <a:endParaRPr lang="en-US" sz="1200" dirty="0"/>
                    </a:p>
                  </a:txBody>
                  <a:tcPr/>
                </a:tc>
                <a:tc>
                  <a:txBody>
                    <a:bodyPr/>
                    <a:lstStyle/>
                    <a:p>
                      <a:r>
                        <a:rPr lang="en-US" sz="1200" dirty="0"/>
                        <a:t>College Admin and Dean are notified by email ‘Request to Review’</a:t>
                      </a:r>
                    </a:p>
                  </a:txBody>
                  <a:tcPr/>
                </a:tc>
                <a:extLst>
                  <a:ext uri="{0D108BD9-81ED-4DB2-BD59-A6C34878D82A}">
                    <a16:rowId xmlns:a16="http://schemas.microsoft.com/office/drawing/2014/main" val="3181366531"/>
                  </a:ext>
                </a:extLst>
              </a:tr>
            </a:tbl>
          </a:graphicData>
        </a:graphic>
      </p:graphicFrame>
      <p:sp>
        <p:nvSpPr>
          <p:cNvPr id="6" name="Arrow: Right 5">
            <a:extLst>
              <a:ext uri="{FF2B5EF4-FFF2-40B4-BE49-F238E27FC236}">
                <a16:creationId xmlns:a16="http://schemas.microsoft.com/office/drawing/2014/main" id="{16C2998A-8A91-4B69-ECC2-A96AAD11AC3C}"/>
              </a:ext>
              <a:ext uri="{C183D7F6-B498-43B3-948B-1728B52AA6E4}">
                <adec:decorative xmlns:adec="http://schemas.microsoft.com/office/drawing/2017/decorative" val="1"/>
              </a:ext>
            </a:extLst>
          </p:cNvPr>
          <p:cNvSpPr/>
          <p:nvPr/>
        </p:nvSpPr>
        <p:spPr>
          <a:xfrm>
            <a:off x="1518505"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E3024E22-49E0-6C71-A4AF-7D0372E1C9DC}"/>
              </a:ext>
              <a:ext uri="{C183D7F6-B498-43B3-948B-1728B52AA6E4}">
                <adec:decorative xmlns:adec="http://schemas.microsoft.com/office/drawing/2017/decorative" val="1"/>
              </a:ext>
            </a:extLst>
          </p:cNvPr>
          <p:cNvSpPr/>
          <p:nvPr/>
        </p:nvSpPr>
        <p:spPr>
          <a:xfrm>
            <a:off x="2837837"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072438A-395F-2E73-85DC-76D762C861B3}"/>
              </a:ext>
              <a:ext uri="{C183D7F6-B498-43B3-948B-1728B52AA6E4}">
                <adec:decorative xmlns:adec="http://schemas.microsoft.com/office/drawing/2017/decorative" val="1"/>
              </a:ext>
            </a:extLst>
          </p:cNvPr>
          <p:cNvSpPr/>
          <p:nvPr/>
        </p:nvSpPr>
        <p:spPr>
          <a:xfrm>
            <a:off x="4378411"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64B23FF8-7918-B8DB-69D1-7E50F9CFD723}"/>
              </a:ext>
              <a:ext uri="{C183D7F6-B498-43B3-948B-1728B52AA6E4}">
                <adec:decorative xmlns:adec="http://schemas.microsoft.com/office/drawing/2017/decorative" val="1"/>
              </a:ext>
            </a:extLst>
          </p:cNvPr>
          <p:cNvSpPr/>
          <p:nvPr/>
        </p:nvSpPr>
        <p:spPr>
          <a:xfrm>
            <a:off x="6866235" y="1198606"/>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66285CE-4541-3342-5E05-38E1B9C8885C}"/>
            </a:ext>
          </a:extLst>
        </p:cNvPr>
        <p:cNvGrpSpPr/>
        <p:nvPr/>
      </p:nvGrpSpPr>
      <p:grpSpPr>
        <a:xfrm>
          <a:off x="0" y="0"/>
          <a:ext cx="0" cy="0"/>
          <a:chOff x="0" y="0"/>
          <a:chExt cx="0" cy="0"/>
        </a:xfrm>
      </p:grpSpPr>
      <p:sp>
        <p:nvSpPr>
          <p:cNvPr id="4" name="Google Shape;150;p22">
            <a:extLst>
              <a:ext uri="{FF2B5EF4-FFF2-40B4-BE49-F238E27FC236}">
                <a16:creationId xmlns:a16="http://schemas.microsoft.com/office/drawing/2014/main" id="{5A62D2FA-989D-8008-3AAD-9A3F87D5CB1C}"/>
              </a:ext>
            </a:extLst>
          </p:cNvPr>
          <p:cNvSpPr txBox="1">
            <a:spLocks noGrp="1"/>
          </p:cNvSpPr>
          <p:nvPr>
            <p:ph type="title" idx="4294967295"/>
          </p:nvPr>
        </p:nvSpPr>
        <p:spPr>
          <a:xfrm>
            <a:off x="337775" y="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(2 or 2)</a:t>
            </a:r>
          </a:p>
        </p:txBody>
      </p:sp>
      <p:graphicFrame>
        <p:nvGraphicFramePr>
          <p:cNvPr id="5" name="Table 4">
            <a:extLst>
              <a:ext uri="{FF2B5EF4-FFF2-40B4-BE49-F238E27FC236}">
                <a16:creationId xmlns:a16="http://schemas.microsoft.com/office/drawing/2014/main" id="{97FCCCC0-77ED-A1AE-7890-86F515A2D6AB}"/>
              </a:ext>
            </a:extLst>
          </p:cNvPr>
          <p:cNvGraphicFramePr>
            <a:graphicFrameLocks noGrp="1"/>
          </p:cNvGraphicFramePr>
          <p:nvPr>
            <p:extLst>
              <p:ext uri="{D42A27DB-BD31-4B8C-83A1-F6EECF244321}">
                <p14:modId xmlns:p14="http://schemas.microsoft.com/office/powerpoint/2010/main" val="3214742340"/>
              </p:ext>
            </p:extLst>
          </p:nvPr>
        </p:nvGraphicFramePr>
        <p:xfrm>
          <a:off x="337775" y="1141112"/>
          <a:ext cx="8443760" cy="3238036"/>
        </p:xfrm>
        <a:graphic>
          <a:graphicData uri="http://schemas.openxmlformats.org/drawingml/2006/table">
            <a:tbl>
              <a:tblPr firstRow="1" bandRow="1">
                <a:tableStyleId>{906AAFAD-980A-43DC-881E-DA7AA3310446}</a:tableStyleId>
              </a:tblPr>
              <a:tblGrid>
                <a:gridCol w="1513418">
                  <a:extLst>
                    <a:ext uri="{9D8B030D-6E8A-4147-A177-3AD203B41FA5}">
                      <a16:colId xmlns:a16="http://schemas.microsoft.com/office/drawing/2014/main" val="498537033"/>
                    </a:ext>
                  </a:extLst>
                </a:gridCol>
                <a:gridCol w="1522646">
                  <a:extLst>
                    <a:ext uri="{9D8B030D-6E8A-4147-A177-3AD203B41FA5}">
                      <a16:colId xmlns:a16="http://schemas.microsoft.com/office/drawing/2014/main" val="3162981214"/>
                    </a:ext>
                  </a:extLst>
                </a:gridCol>
                <a:gridCol w="1771806">
                  <a:extLst>
                    <a:ext uri="{9D8B030D-6E8A-4147-A177-3AD203B41FA5}">
                      <a16:colId xmlns:a16="http://schemas.microsoft.com/office/drawing/2014/main" val="1002180477"/>
                    </a:ext>
                  </a:extLst>
                </a:gridCol>
                <a:gridCol w="1288106">
                  <a:extLst>
                    <a:ext uri="{9D8B030D-6E8A-4147-A177-3AD203B41FA5}">
                      <a16:colId xmlns:a16="http://schemas.microsoft.com/office/drawing/2014/main" val="957887657"/>
                    </a:ext>
                  </a:extLst>
                </a:gridCol>
                <a:gridCol w="2347784">
                  <a:extLst>
                    <a:ext uri="{9D8B030D-6E8A-4147-A177-3AD203B41FA5}">
                      <a16:colId xmlns:a16="http://schemas.microsoft.com/office/drawing/2014/main" val="2482114416"/>
                    </a:ext>
                  </a:extLst>
                </a:gridCol>
              </a:tblGrid>
              <a:tr h="737115">
                <a:tc>
                  <a:txBody>
                    <a:bodyPr/>
                    <a:lstStyle/>
                    <a:p>
                      <a:r>
                        <a:rPr lang="en-US" dirty="0"/>
                        <a:t>Step 6</a:t>
                      </a:r>
                    </a:p>
                  </a:txBody>
                  <a:tcPr/>
                </a:tc>
                <a:tc>
                  <a:txBody>
                    <a:bodyPr/>
                    <a:lstStyle/>
                    <a:p>
                      <a:r>
                        <a:rPr lang="en-US" dirty="0"/>
                        <a:t>Step 7</a:t>
                      </a:r>
                    </a:p>
                  </a:txBody>
                  <a:tcPr/>
                </a:tc>
                <a:tc>
                  <a:txBody>
                    <a:bodyPr/>
                    <a:lstStyle/>
                    <a:p>
                      <a:r>
                        <a:rPr lang="en-US" dirty="0"/>
                        <a:t>Step 8</a:t>
                      </a:r>
                    </a:p>
                  </a:txBody>
                  <a:tcPr/>
                </a:tc>
                <a:tc>
                  <a:txBody>
                    <a:bodyPr/>
                    <a:lstStyle/>
                    <a:p>
                      <a:r>
                        <a:rPr lang="en-US" dirty="0"/>
                        <a:t>Step 9</a:t>
                      </a:r>
                    </a:p>
                  </a:txBody>
                  <a:tcPr/>
                </a:tc>
                <a:tc>
                  <a:txBody>
                    <a:bodyPr/>
                    <a:lstStyle/>
                    <a:p>
                      <a:r>
                        <a:rPr lang="en-US" dirty="0"/>
                        <a:t>Step 10</a:t>
                      </a:r>
                    </a:p>
                  </a:txBody>
                  <a:tcPr/>
                </a:tc>
                <a:extLst>
                  <a:ext uri="{0D108BD9-81ED-4DB2-BD59-A6C34878D82A}">
                    <a16:rowId xmlns:a16="http://schemas.microsoft.com/office/drawing/2014/main" val="4159437764"/>
                  </a:ext>
                </a:extLst>
              </a:tr>
              <a:tr h="2500921">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Arial" panose="020B0604020202020204" pitchFamily="34" charset="0"/>
                          <a:ea typeface="Roboto"/>
                          <a:cs typeface="Arial" panose="020B0604020202020204" pitchFamily="34" charset="0"/>
                          <a:sym typeface="Roboto"/>
                        </a:rPr>
                        <a:t>College Admins  review the submissions and if any required documents are missing, request them from the faculty member or Department Chair. </a:t>
                      </a:r>
                    </a:p>
                    <a:p>
                      <a:endParaRPr lang="en-US" dirty="0"/>
                    </a:p>
                  </a:txBody>
                  <a:tcPr/>
                </a:tc>
                <a:tc>
                  <a:txBody>
                    <a:bodyPr/>
                    <a:lstStyle/>
                    <a:p>
                      <a:r>
                        <a:rPr lang="en" sz="1200" dirty="0">
                          <a:latin typeface="Fira Sans" panose="020B0503050000020004" pitchFamily="34" charset="0"/>
                          <a:ea typeface="Roboto"/>
                          <a:cs typeface="Roboto"/>
                          <a:sym typeface="Roboto"/>
                        </a:rPr>
                        <a:t>Once the submission has been reviewed by the College Admin and Dean, the Admin will upload any missing documents and the Dean’s recommendation letter into InfoReady</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Fira Sans" panose="020B0503050000020004" pitchFamily="34" charset="0"/>
                          <a:ea typeface="Roboto"/>
                          <a:cs typeface="Roboto"/>
                          <a:sym typeface="Roboto"/>
                        </a:rPr>
                        <a:t>College Dean reviews materials and provides a recommendation letter to the College Admin. The College Dean’s review will acknowledge review of the submission and choose a performance rating.</a:t>
                      </a:r>
                    </a:p>
                    <a:p>
                      <a:endParaRPr lang="en-US" dirty="0"/>
                    </a:p>
                  </a:txBody>
                  <a:tcPr/>
                </a:tc>
                <a:tc>
                  <a:txBody>
                    <a:bodyPr/>
                    <a:lstStyle/>
                    <a:p>
                      <a:r>
                        <a:rPr lang="en" sz="1200" dirty="0">
                          <a:latin typeface="Fira Sans" panose="020B0503050000020004" pitchFamily="34" charset="0"/>
                          <a:ea typeface="Roboto"/>
                          <a:cs typeface="Roboto"/>
                          <a:sym typeface="Roboto"/>
                        </a:rPr>
                        <a:t>Once all reviews have been completed, Academic Affairs will review submissions with the overall rating of Exceeds Expectations (EE).</a:t>
                      </a:r>
                      <a:endParaRPr lang="en-US" sz="1200" dirty="0"/>
                    </a:p>
                  </a:txBody>
                  <a:tcPr/>
                </a:tc>
                <a:tc>
                  <a:txBody>
                    <a:bodyPr/>
                    <a:lstStyle/>
                    <a:p>
                      <a:r>
                        <a:rPr lang="en-US" sz="1200" dirty="0"/>
                        <a:t>Faculty Handbook: </a:t>
                      </a:r>
                      <a:r>
                        <a:rPr lang="en-US" sz="1200" b="1" dirty="0"/>
                        <a:t>Provost Evaluation/Recommendation 3.11.9 </a:t>
                      </a:r>
                      <a:r>
                        <a:rPr lang="en-US" sz="1200" dirty="0"/>
                        <a:t>- Based on the review, faculty members with the </a:t>
                      </a:r>
                      <a:r>
                        <a:rPr lang="en-US" sz="1200" u="sng" dirty="0"/>
                        <a:t>rank of professor</a:t>
                      </a:r>
                      <a:r>
                        <a:rPr lang="en-US" sz="1200" dirty="0"/>
                        <a:t> will be considered for a reward for exemplary service. </a:t>
                      </a:r>
                    </a:p>
                  </a:txBody>
                  <a:tcPr/>
                </a:tc>
                <a:extLst>
                  <a:ext uri="{0D108BD9-81ED-4DB2-BD59-A6C34878D82A}">
                    <a16:rowId xmlns:a16="http://schemas.microsoft.com/office/drawing/2014/main" val="3181366531"/>
                  </a:ext>
                </a:extLst>
              </a:tr>
            </a:tbl>
          </a:graphicData>
        </a:graphic>
      </p:graphicFrame>
      <p:sp>
        <p:nvSpPr>
          <p:cNvPr id="2" name="Arrow: Right 1">
            <a:extLst>
              <a:ext uri="{FF2B5EF4-FFF2-40B4-BE49-F238E27FC236}">
                <a16:creationId xmlns:a16="http://schemas.microsoft.com/office/drawing/2014/main" id="{7EDC6E29-CD72-77A6-DB99-CBF4322096FC}"/>
              </a:ext>
              <a:ext uri="{C183D7F6-B498-43B3-948B-1728B52AA6E4}">
                <adec:decorative xmlns:adec="http://schemas.microsoft.com/office/drawing/2017/decorative" val="1"/>
              </a:ext>
            </a:extLst>
          </p:cNvPr>
          <p:cNvSpPr/>
          <p:nvPr/>
        </p:nvSpPr>
        <p:spPr>
          <a:xfrm>
            <a:off x="4835611"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BE218A33-7B5C-D96C-6E57-5CCB97D72CA2}"/>
              </a:ext>
              <a:ext uri="{C183D7F6-B498-43B3-948B-1728B52AA6E4}">
                <adec:decorative xmlns:adec="http://schemas.microsoft.com/office/drawing/2017/decorative" val="1"/>
              </a:ext>
            </a:extLst>
          </p:cNvPr>
          <p:cNvSpPr/>
          <p:nvPr/>
        </p:nvSpPr>
        <p:spPr>
          <a:xfrm>
            <a:off x="6108357"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5324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22"/>
          <p:cNvSpPr txBox="1">
            <a:spLocks noGrp="1"/>
          </p:cNvSpPr>
          <p:nvPr>
            <p:ph type="title"/>
          </p:nvPr>
        </p:nvSpPr>
        <p:spPr>
          <a:xfrm>
            <a:off x="337775" y="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How to Submit Materials in InfoReady </a:t>
            </a:r>
            <a:endParaRPr dirty="0"/>
          </a:p>
        </p:txBody>
      </p:sp>
      <p:sp>
        <p:nvSpPr>
          <p:cNvPr id="149" name="Google Shape;149;p22"/>
          <p:cNvSpPr>
            <a:spLocks noGrp="1"/>
          </p:cNvSpPr>
          <p:nvPr>
            <p:ph type="pic" idx="2"/>
          </p:nvPr>
        </p:nvSpPr>
        <p:spPr>
          <a:xfrm>
            <a:off x="756037" y="1383468"/>
            <a:ext cx="3202200" cy="3237958"/>
          </a:xfrm>
          <a:prstGeom prst="rect">
            <a:avLst/>
          </a:prstGeom>
        </p:spPr>
        <p:txBody>
          <a:bodyPr/>
          <a:lstStyle/>
          <a:p>
            <a:pPr marL="285750" indent="-285750" algn="ctr">
              <a:buFont typeface="Arial" panose="020B0604020202020204" pitchFamily="34" charset="0"/>
              <a:buChar char="•"/>
            </a:pPr>
            <a:r>
              <a:rPr lang="en-US" dirty="0">
                <a:hlinkClick r:id="rId3"/>
              </a:rPr>
              <a:t>Post Tenure Review Submission Video  </a:t>
            </a:r>
            <a:endParaRPr lang="en-US" dirty="0"/>
          </a:p>
          <a:p>
            <a:pPr marL="285750" indent="-285750">
              <a:buFont typeface="Arial" panose="020B0604020202020204" pitchFamily="34" charset="0"/>
              <a:buChar char="•"/>
            </a:pPr>
            <a:endParaRPr lang="en-US" dirty="0"/>
          </a:p>
          <a:p>
            <a:pPr marL="285750" lvl="4" indent="-285750" algn="ctr">
              <a:buFont typeface="Arial" panose="020B0604020202020204" pitchFamily="34" charset="0"/>
              <a:buChar char="•"/>
            </a:pPr>
            <a:r>
              <a:rPr lang="en-US" dirty="0"/>
              <a:t>No audio but visually represents the submission portal and materials needed.</a:t>
            </a:r>
          </a:p>
          <a:p>
            <a:pPr lvl="4" algn="ctr"/>
            <a:endParaRPr lang="en-US" dirty="0"/>
          </a:p>
          <a:p>
            <a:pPr marL="285750" lvl="4" indent="-285750" algn="ctr">
              <a:buFont typeface="Arial" panose="020B0604020202020204" pitchFamily="34" charset="0"/>
              <a:buChar char="•"/>
            </a:pPr>
            <a:r>
              <a:rPr lang="en-US" dirty="0"/>
              <a:t>While working on your submission you can ‘Save as Draft’ or ‘Submit.’</a:t>
            </a:r>
          </a:p>
        </p:txBody>
      </p:sp>
      <p:pic>
        <p:nvPicPr>
          <p:cNvPr id="5" name="Picture 4">
            <a:extLst>
              <a:ext uri="{FF2B5EF4-FFF2-40B4-BE49-F238E27FC236}">
                <a16:creationId xmlns:a16="http://schemas.microsoft.com/office/drawing/2014/main" id="{0044D1A1-9665-1315-DD58-851ABEAEEC6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323425" y="1601230"/>
            <a:ext cx="3907350" cy="26000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EC6FD30A-29F0-E65F-13A4-D0F470826F58}"/>
              </a:ext>
              <a:ext uri="{C183D7F6-B498-43B3-948B-1728B52AA6E4}">
                <adec:decorative xmlns:adec="http://schemas.microsoft.com/office/drawing/2017/decorative" val="1"/>
              </a:ext>
            </a:extLst>
          </p:cNvPr>
          <p:cNvPicPr>
            <a:picLocks noGrp="1" noChangeAspect="1"/>
          </p:cNvPicPr>
          <p:nvPr>
            <p:ph type="pic" idx="4"/>
          </p:nvPr>
        </p:nvPicPr>
        <p:blipFill>
          <a:blip r:embed="rId3"/>
          <a:srcRect l="10907" r="10907"/>
          <a:stretch/>
        </p:blipFill>
        <p:spPr>
          <a:xfrm>
            <a:off x="6280150" y="1436688"/>
            <a:ext cx="2443163" cy="2228850"/>
          </a:xfrm>
          <a:prstGeom prst="rect">
            <a:avLst/>
          </a:prstGeom>
        </p:spPr>
      </p:pic>
      <p:pic>
        <p:nvPicPr>
          <p:cNvPr id="3" name="Picture Placeholder 2">
            <a:extLst>
              <a:ext uri="{FF2B5EF4-FFF2-40B4-BE49-F238E27FC236}">
                <a16:creationId xmlns:a16="http://schemas.microsoft.com/office/drawing/2014/main" id="{0B5082B4-7ACD-6A4D-6792-F4DF7736537F}"/>
              </a:ext>
              <a:ext uri="{C183D7F6-B498-43B3-948B-1728B52AA6E4}">
                <adec:decorative xmlns:adec="http://schemas.microsoft.com/office/drawing/2017/decorative" val="1"/>
              </a:ext>
            </a:extLst>
          </p:cNvPr>
          <p:cNvPicPr>
            <a:picLocks noGrp="1" noChangeAspect="1"/>
          </p:cNvPicPr>
          <p:nvPr>
            <p:ph type="pic" idx="2"/>
          </p:nvPr>
        </p:nvPicPr>
        <p:blipFill>
          <a:blip r:embed="rId4"/>
          <a:srcRect l="815" r="815"/>
          <a:stretch/>
        </p:blipFill>
        <p:spPr>
          <a:xfrm>
            <a:off x="420688" y="1436688"/>
            <a:ext cx="2444750" cy="2228850"/>
          </a:xfrm>
          <a:prstGeom prst="rect">
            <a:avLst/>
          </a:prstGeom>
        </p:spPr>
      </p:pic>
      <p:sp>
        <p:nvSpPr>
          <p:cNvPr id="159" name="Google Shape;159;p23"/>
          <p:cNvSpPr txBox="1">
            <a:spLocks noGrp="1"/>
          </p:cNvSpPr>
          <p:nvPr>
            <p:ph type="title"/>
          </p:nvPr>
        </p:nvSpPr>
        <p:spPr>
          <a:xfrm>
            <a:off x="420688" y="-11031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400" dirty="0"/>
              <a:t>Email Notifications for Review &amp; Recommendation</a:t>
            </a:r>
            <a:endParaRPr sz="2400" dirty="0"/>
          </a:p>
        </p:txBody>
      </p:sp>
      <p:sp>
        <p:nvSpPr>
          <p:cNvPr id="8" name="TextBox 7">
            <a:extLst>
              <a:ext uri="{FF2B5EF4-FFF2-40B4-BE49-F238E27FC236}">
                <a16:creationId xmlns:a16="http://schemas.microsoft.com/office/drawing/2014/main" id="{0AAD781F-8939-C60E-1315-9A0741B1C2A7}"/>
              </a:ext>
            </a:extLst>
          </p:cNvPr>
          <p:cNvSpPr txBox="1"/>
          <p:nvPr/>
        </p:nvSpPr>
        <p:spPr>
          <a:xfrm>
            <a:off x="345196" y="1080993"/>
            <a:ext cx="2520242" cy="276999"/>
          </a:xfrm>
          <a:prstGeom prst="rect">
            <a:avLst/>
          </a:prstGeom>
          <a:noFill/>
        </p:spPr>
        <p:txBody>
          <a:bodyPr wrap="none" rtlCol="0">
            <a:spAutoFit/>
          </a:bodyPr>
          <a:lstStyle/>
          <a:p>
            <a:r>
              <a:rPr lang="en-US" sz="1200" dirty="0"/>
              <a:t>Request to review one submission</a:t>
            </a:r>
          </a:p>
        </p:txBody>
      </p:sp>
      <p:sp>
        <p:nvSpPr>
          <p:cNvPr id="9" name="TextBox 8">
            <a:extLst>
              <a:ext uri="{FF2B5EF4-FFF2-40B4-BE49-F238E27FC236}">
                <a16:creationId xmlns:a16="http://schemas.microsoft.com/office/drawing/2014/main" id="{3941582F-AB5B-D480-FA71-71AA2861B1DE}"/>
              </a:ext>
            </a:extLst>
          </p:cNvPr>
          <p:cNvSpPr txBox="1"/>
          <p:nvPr/>
        </p:nvSpPr>
        <p:spPr>
          <a:xfrm>
            <a:off x="3169519" y="1080993"/>
            <a:ext cx="2869696" cy="276999"/>
          </a:xfrm>
          <a:prstGeom prst="rect">
            <a:avLst/>
          </a:prstGeom>
          <a:noFill/>
        </p:spPr>
        <p:txBody>
          <a:bodyPr wrap="none" rtlCol="0">
            <a:spAutoFit/>
          </a:bodyPr>
          <a:lstStyle/>
          <a:p>
            <a:r>
              <a:rPr lang="en-US" sz="1200" dirty="0"/>
              <a:t>Request to review multiple submissions</a:t>
            </a:r>
          </a:p>
        </p:txBody>
      </p:sp>
      <p:sp>
        <p:nvSpPr>
          <p:cNvPr id="10" name="TextBox 9">
            <a:extLst>
              <a:ext uri="{FF2B5EF4-FFF2-40B4-BE49-F238E27FC236}">
                <a16:creationId xmlns:a16="http://schemas.microsoft.com/office/drawing/2014/main" id="{EA2F7AE7-43BF-6D29-FBD1-C093605CB8E4}"/>
              </a:ext>
            </a:extLst>
          </p:cNvPr>
          <p:cNvSpPr txBox="1"/>
          <p:nvPr/>
        </p:nvSpPr>
        <p:spPr>
          <a:xfrm>
            <a:off x="6256104" y="1082194"/>
            <a:ext cx="2375971" cy="276999"/>
          </a:xfrm>
          <a:prstGeom prst="rect">
            <a:avLst/>
          </a:prstGeom>
          <a:noFill/>
        </p:spPr>
        <p:txBody>
          <a:bodyPr wrap="none" rtlCol="0">
            <a:spAutoFit/>
          </a:bodyPr>
          <a:lstStyle/>
          <a:p>
            <a:r>
              <a:rPr lang="en-US" sz="1200" dirty="0"/>
              <a:t>Request Digest with instructions</a:t>
            </a:r>
          </a:p>
        </p:txBody>
      </p:sp>
      <p:sp>
        <p:nvSpPr>
          <p:cNvPr id="160" name="Google Shape;160;p23"/>
          <p:cNvSpPr txBox="1"/>
          <p:nvPr/>
        </p:nvSpPr>
        <p:spPr>
          <a:xfrm>
            <a:off x="420688" y="4061306"/>
            <a:ext cx="7971300" cy="540600"/>
          </a:xfrm>
          <a:prstGeom prst="rect">
            <a:avLst/>
          </a:prstGeom>
          <a:noFill/>
          <a:ln>
            <a:noFill/>
          </a:ln>
        </p:spPr>
        <p:txBody>
          <a:bodyPr spcFirstLastPara="1" wrap="square" lIns="91425" tIns="91425" rIns="91425" bIns="91425" anchor="t" anchorCtr="0">
            <a:noAutofit/>
          </a:bodyPr>
          <a:lstStyle/>
          <a:p>
            <a:pPr marL="171450" lvl="0" indent="-171450" algn="l" rtl="0">
              <a:lnSpc>
                <a:spcPct val="115000"/>
              </a:lnSpc>
              <a:spcBef>
                <a:spcPts val="375"/>
              </a:spcBef>
              <a:spcAft>
                <a:spcPts val="0"/>
              </a:spcAft>
              <a:buFont typeface="Arial" panose="020B0604020202020204" pitchFamily="34" charset="0"/>
              <a:buChar char="•"/>
            </a:pPr>
            <a:r>
              <a:rPr lang="en-US" sz="1200" dirty="0">
                <a:solidFill>
                  <a:schemeClr val="dk1"/>
                </a:solidFill>
              </a:rPr>
              <a:t>Notifications will be emailed to Department Chairs, College Admins, &amp; Deans once faculty members submit their Post Tenure Review Materials</a:t>
            </a:r>
            <a:endParaRPr sz="1200" dirty="0"/>
          </a:p>
        </p:txBody>
      </p:sp>
      <p:pic>
        <p:nvPicPr>
          <p:cNvPr id="5" name="Picture Placeholder 4">
            <a:extLst>
              <a:ext uri="{FF2B5EF4-FFF2-40B4-BE49-F238E27FC236}">
                <a16:creationId xmlns:a16="http://schemas.microsoft.com/office/drawing/2014/main" id="{8B20A0CB-F43E-6618-970A-7C2E6008BAE4}"/>
              </a:ext>
              <a:ext uri="{C183D7F6-B498-43B3-948B-1728B52AA6E4}">
                <adec:decorative xmlns:adec="http://schemas.microsoft.com/office/drawing/2017/decorative" val="1"/>
              </a:ext>
            </a:extLst>
          </p:cNvPr>
          <p:cNvPicPr>
            <a:picLocks noGrp="1" noChangeAspect="1"/>
          </p:cNvPicPr>
          <p:nvPr>
            <p:ph type="pic" idx="3"/>
          </p:nvPr>
        </p:nvPicPr>
        <p:blipFill>
          <a:blip r:embed="rId5"/>
          <a:srcRect t="7806" b="7806"/>
          <a:stretch>
            <a:fillRect/>
          </a:stretch>
        </p:blipFill>
        <p:spPr>
          <a:xfrm>
            <a:off x="3351213" y="1436688"/>
            <a:ext cx="2443162" cy="22288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6" name="Google Shape;159;p23">
            <a:extLst>
              <a:ext uri="{FF2B5EF4-FFF2-40B4-BE49-F238E27FC236}">
                <a16:creationId xmlns:a16="http://schemas.microsoft.com/office/drawing/2014/main" id="{1529D16F-42EC-9634-17DA-945EE498CABE}"/>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Department Chair Review &amp; Uploads</a:t>
            </a:r>
          </a:p>
        </p:txBody>
      </p:sp>
      <p:pic>
        <p:nvPicPr>
          <p:cNvPr id="8" name="Picture 7" descr="Instructions listed for Department Chair for uploading into the InfoReady System">
            <a:extLst>
              <a:ext uri="{FF2B5EF4-FFF2-40B4-BE49-F238E27FC236}">
                <a16:creationId xmlns:a16="http://schemas.microsoft.com/office/drawing/2014/main" id="{C8A892D0-50C6-B8CB-0E8B-E94367A22CEA}"/>
              </a:ext>
            </a:extLst>
          </p:cNvPr>
          <p:cNvPicPr>
            <a:picLocks noChangeAspect="1"/>
          </p:cNvPicPr>
          <p:nvPr/>
        </p:nvPicPr>
        <p:blipFill>
          <a:blip r:embed="rId3"/>
          <a:stretch>
            <a:fillRect/>
          </a:stretch>
        </p:blipFill>
        <p:spPr>
          <a:xfrm>
            <a:off x="300432" y="1345857"/>
            <a:ext cx="4416426" cy="2550640"/>
          </a:xfrm>
          <a:prstGeom prst="rect">
            <a:avLst/>
          </a:prstGeom>
        </p:spPr>
      </p:pic>
      <p:pic>
        <p:nvPicPr>
          <p:cNvPr id="10" name="Picture 9">
            <a:extLst>
              <a:ext uri="{FF2B5EF4-FFF2-40B4-BE49-F238E27FC236}">
                <a16:creationId xmlns:a16="http://schemas.microsoft.com/office/drawing/2014/main" id="{2C499F63-80F1-7183-5C1F-7224E2F3252D}"/>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803578" y="1115197"/>
            <a:ext cx="4039990" cy="2781300"/>
          </a:xfrm>
          <a:prstGeom prst="rect">
            <a:avLst/>
          </a:prstGeom>
        </p:spPr>
      </p:pic>
      <p:sp>
        <p:nvSpPr>
          <p:cNvPr id="11" name="TextBox 10">
            <a:extLst>
              <a:ext uri="{FF2B5EF4-FFF2-40B4-BE49-F238E27FC236}">
                <a16:creationId xmlns:a16="http://schemas.microsoft.com/office/drawing/2014/main" id="{B474C97B-1FB4-ED64-B8FF-73BAF5BB78B4}"/>
              </a:ext>
            </a:extLst>
          </p:cNvPr>
          <p:cNvSpPr txBox="1"/>
          <p:nvPr/>
        </p:nvSpPr>
        <p:spPr>
          <a:xfrm>
            <a:off x="527222" y="4184822"/>
            <a:ext cx="8163697" cy="523220"/>
          </a:xfrm>
          <a:prstGeom prst="rect">
            <a:avLst/>
          </a:prstGeom>
          <a:noFill/>
        </p:spPr>
        <p:txBody>
          <a:bodyPr wrap="square" rtlCol="0">
            <a:spAutoFit/>
          </a:bodyPr>
          <a:lstStyle/>
          <a:p>
            <a:pPr marL="285750" indent="-285750">
              <a:buFont typeface="Arial" panose="020B0604020202020204" pitchFamily="34" charset="0"/>
              <a:buChar char="•"/>
            </a:pPr>
            <a:r>
              <a:rPr lang="en-US" dirty="0"/>
              <a:t>Department Chairs or Designee will choose yes or no to acknowledge the review of materials and upload the appropriate materials needed for the faculty member.</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8428</TotalTime>
  <Words>994</Words>
  <Application>Microsoft Office PowerPoint</Application>
  <PresentationFormat>On-screen Show (16:9)</PresentationFormat>
  <Paragraphs>93</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Fira Sans</vt:lpstr>
      <vt:lpstr>Simple Light</vt:lpstr>
      <vt:lpstr>Faculty Post Tenure Review (PTR) Submission with InfoReady</vt:lpstr>
      <vt:lpstr>Why InfoReady?</vt:lpstr>
      <vt:lpstr>Post Tenure Review (PTR) Process &amp; Timeline – Academic Year: 2025-2026</vt:lpstr>
      <vt:lpstr>Post Tenure Review (PTR) Submission Materials:</vt:lpstr>
      <vt:lpstr>Summary of the Submission Process (1 of 2)</vt:lpstr>
      <vt:lpstr>Summary of the Submission Process (2 or 2)</vt:lpstr>
      <vt:lpstr>How to Submit Materials in InfoReady </vt:lpstr>
      <vt:lpstr>Email Notifications for Review &amp; Recommendation</vt:lpstr>
      <vt:lpstr>Department Chair Review &amp; Uploads</vt:lpstr>
      <vt:lpstr>College Admin Review &amp; Uploads</vt:lpstr>
      <vt:lpstr>Dean Review &amp; Uploads</vt:lpstr>
      <vt:lpstr>3.11.9 Provost Evaluation/Recommendation. 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Lauren Davis</cp:lastModifiedBy>
  <cp:revision>9</cp:revision>
  <dcterms:modified xsi:type="dcterms:W3CDTF">2025-11-14T16:02:40Z</dcterms:modified>
</cp:coreProperties>
</file>