
<file path=[Content_Types].xml><?xml version="1.0" encoding="utf-8"?>
<Types xmlns="http://schemas.openxmlformats.org/package/2006/content-types">
  <Default Extension="png" ContentType="image/png"/>
  <Default Extension="vtt" ContentType="text/vtt"/>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8"/>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5143500" type="screen16x9"/>
  <p:notesSz cx="6858000" cy="9144000"/>
  <p:embeddedFontLst>
    <p:embeddedFont>
      <p:font typeface="Fira Sans" panose="020B0604020202020204" charset="0"/>
      <p:regular r:id="rId29"/>
      <p:bold r:id="rId30"/>
      <p:italic r:id="rId31"/>
      <p:boldItalic r:id="rId32"/>
    </p:embeddedFont>
    <p:embeddedFont>
      <p:font typeface="Fira Sans Light" panose="020B0604020202020204" charset="0"/>
      <p:regular r:id="rId33"/>
      <p:bold r:id="rId34"/>
      <p:italic r:id="rId35"/>
      <p:boldItalic r:id="rId36"/>
    </p:embeddedFont>
    <p:embeddedFont>
      <p:font typeface="Fira Sans Medium" panose="020B0604020202020204"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20" autoAdjust="0"/>
  </p:normalViewPr>
  <p:slideViewPr>
    <p:cSldViewPr snapToGrid="0">
      <p:cViewPr varScale="1">
        <p:scale>
          <a:sx n="140" d="100"/>
          <a:sy n="140" d="100"/>
        </p:scale>
        <p:origin x="120"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rive.google.com/file/d/1ABo0dvum9pDDjP53cbGtqHZSYR0MST_h/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state.infoready4.com/#ap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ppstate.infoready4.com/#ap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f0d8ded61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1f0d8ded61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81" name="Google Shape;81;g1f0d8ded61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ec8033a191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ec8033a191_0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c8033a191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ec8033a191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c8033a191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ec8033a191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ec8033a191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ec8033a191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c8033a191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c8033a191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c8033a191_0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ec8033a191_0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ec8033a191_0_1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ec8033a191_0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c8033a191_0_1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c8033a191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http://drive.google.com/file/d/1ABo0dvum9pDDjP53cbGtqHZSYR0MST_h/view</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c8033a191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c8033a191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c8033a191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ec8033a191_0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ec8033a191_0_1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ec8033a191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c8033a191_0_1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ec8033a191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ec8033a191_0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ec8033a191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ed909e5da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ed909e5da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ec8033a191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ec8033a191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c8033a191_0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ec8033a191_0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ec8033a191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ec8033a191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54" name="Google Shape;1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ec8033a191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ec8033a191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u="sng">
                <a:solidFill>
                  <a:schemeClr val="hlink"/>
                </a:solidFill>
                <a:hlinkClick r:id="rId3"/>
              </a:rPr>
              <a:t>https://appstate.infoready4.com/#apt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ec8033a191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ec8033a191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Make sure and take note of the available submission below and the additional resources in the grey sidebar.</a:t>
            </a:r>
            <a:endParaRPr sz="2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c8033a191_0_1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ec8033a191_0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d909e5d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d909e5da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c8033a191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c8033a191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u="sng" dirty="0">
                <a:solidFill>
                  <a:schemeClr val="hlink"/>
                </a:solidFill>
                <a:hlinkClick r:id="rId3"/>
              </a:rPr>
              <a:t>https://appstate.infoready4.com/#apt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97820"/>
            <a:ext cx="7772400" cy="11025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262626"/>
              </a:buClr>
              <a:buSzPts val="3200"/>
              <a:buFont typeface="Times New Roman"/>
              <a:buNone/>
              <a:defRPr sz="3200" b="1" i="0" u="none" strike="noStrike" cap="none">
                <a:solidFill>
                  <a:srgbClr val="262626"/>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400"/>
              </a:spcBef>
              <a:spcAft>
                <a:spcPts val="0"/>
              </a:spcAft>
              <a:buClr>
                <a:srgbClr val="888888"/>
              </a:buClr>
              <a:buSzPts val="2000"/>
              <a:buFont typeface="Times New Roman"/>
              <a:buNone/>
              <a:defRPr sz="2000" b="1" i="0" u="none" strike="noStrike" cap="none">
                <a:solidFill>
                  <a:srgbClr val="888888"/>
                </a:solidFill>
                <a:latin typeface="Times New Roman"/>
                <a:ea typeface="Times New Roman"/>
                <a:cs typeface="Times New Roman"/>
                <a:sym typeface="Times New Roman"/>
              </a:defRPr>
            </a:lvl1pPr>
            <a:lvl2pPr marR="0" lvl="1"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2pPr>
            <a:lvl3pPr marR="0" lvl="2" algn="ctr">
              <a:lnSpc>
                <a:spcPct val="100000"/>
              </a:lnSpc>
              <a:spcBef>
                <a:spcPts val="360"/>
              </a:spcBef>
              <a:spcAft>
                <a:spcPts val="0"/>
              </a:spcAft>
              <a:buClr>
                <a:srgbClr val="888888"/>
              </a:buClr>
              <a:buSzPts val="1800"/>
              <a:buFont typeface="Arial"/>
              <a:buNone/>
              <a:defRPr sz="1800" b="1" i="0" u="none" strike="noStrike" cap="none">
                <a:solidFill>
                  <a:srgbClr val="888888"/>
                </a:solidFill>
                <a:latin typeface="Times New Roman"/>
                <a:ea typeface="Times New Roman"/>
                <a:cs typeface="Times New Roman"/>
                <a:sym typeface="Times New Roman"/>
              </a:defRPr>
            </a:lvl3pPr>
            <a:lvl4pPr marR="0" lvl="3"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4pPr>
            <a:lvl5pPr marR="0" lvl="4"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457203" y="390527"/>
            <a:ext cx="3008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7F7F7F"/>
              </a:buClr>
              <a:buSzPts val="2000"/>
              <a:buFont typeface="Times New Roman"/>
              <a:buNone/>
              <a:defRPr sz="20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9" name="Google Shape;59;p11"/>
          <p:cNvSpPr txBox="1">
            <a:spLocks noGrp="1"/>
          </p:cNvSpPr>
          <p:nvPr>
            <p:ph type="body" idx="1"/>
          </p:nvPr>
        </p:nvSpPr>
        <p:spPr>
          <a:xfrm>
            <a:off x="3695700" y="390525"/>
            <a:ext cx="4851300" cy="38481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40"/>
              </a:spcBef>
              <a:spcAft>
                <a:spcPts val="0"/>
              </a:spcAft>
              <a:buClr>
                <a:schemeClr val="dk1"/>
              </a:buClr>
              <a:buSzPts val="3200"/>
              <a:buFont typeface="Times New Roman"/>
              <a:buNone/>
              <a:defRPr sz="3200" b="1" i="0" u="none" strike="noStrike" cap="none">
                <a:solidFill>
                  <a:schemeClr val="dk1"/>
                </a:solidFill>
                <a:latin typeface="Times New Roman"/>
                <a:ea typeface="Times New Roman"/>
                <a:cs typeface="Times New Roman"/>
                <a:sym typeface="Times New Roman"/>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Times New Roman"/>
                <a:ea typeface="Times New Roman"/>
                <a:cs typeface="Times New Roman"/>
                <a:sym typeface="Times New Roman"/>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0" name="Google Shape;60;p11"/>
          <p:cNvSpPr txBox="1">
            <a:spLocks noGrp="1"/>
          </p:cNvSpPr>
          <p:nvPr>
            <p:ph type="body" idx="2"/>
          </p:nvPr>
        </p:nvSpPr>
        <p:spPr>
          <a:xfrm>
            <a:off x="457203" y="1076326"/>
            <a:ext cx="3008400" cy="31623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a:lnSpc>
                <a:spcPct val="100000"/>
              </a:lnSpc>
              <a:spcBef>
                <a:spcPts val="200"/>
              </a:spcBef>
              <a:spcAft>
                <a:spcPts val="0"/>
              </a:spcAft>
              <a:buClr>
                <a:schemeClr val="dk1"/>
              </a:buClr>
              <a:buSzPts val="1000"/>
              <a:buFont typeface="Arial"/>
              <a:buNone/>
              <a:defRPr sz="10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11"/>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2" name="Google Shape;62;p11"/>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613130" y="3490957"/>
            <a:ext cx="7868400" cy="425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7F7F7F"/>
              </a:buClr>
              <a:buSzPts val="2000"/>
              <a:buFont typeface="Times New Roman"/>
              <a:buNone/>
              <a:defRPr sz="20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5" name="Google Shape;65;p12"/>
          <p:cNvSpPr>
            <a:spLocks noGrp="1"/>
          </p:cNvSpPr>
          <p:nvPr>
            <p:ph type="pic" idx="2"/>
          </p:nvPr>
        </p:nvSpPr>
        <p:spPr>
          <a:xfrm>
            <a:off x="613130" y="459581"/>
            <a:ext cx="7868400" cy="2967600"/>
          </a:xfrm>
          <a:prstGeom prst="rect">
            <a:avLst/>
          </a:prstGeom>
          <a:noFill/>
          <a:ln>
            <a:noFill/>
          </a:ln>
        </p:spPr>
      </p:sp>
      <p:sp>
        <p:nvSpPr>
          <p:cNvPr id="66" name="Google Shape;66;p12"/>
          <p:cNvSpPr txBox="1">
            <a:spLocks noGrp="1"/>
          </p:cNvSpPr>
          <p:nvPr>
            <p:ph type="body" idx="1"/>
          </p:nvPr>
        </p:nvSpPr>
        <p:spPr>
          <a:xfrm>
            <a:off x="613130" y="3916011"/>
            <a:ext cx="7868400" cy="324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Times New Roman"/>
              <a:buNone/>
              <a:defRPr sz="1400" b="1" i="0" u="none" strike="noStrike" cap="none">
                <a:solidFill>
                  <a:schemeClr val="dk1"/>
                </a:solidFill>
                <a:latin typeface="Times New Roman"/>
                <a:ea typeface="Times New Roman"/>
                <a:cs typeface="Times New Roman"/>
                <a:sym typeface="Times New Roman"/>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a:lnSpc>
                <a:spcPct val="100000"/>
              </a:lnSpc>
              <a:spcBef>
                <a:spcPts val="200"/>
              </a:spcBef>
              <a:spcAft>
                <a:spcPts val="0"/>
              </a:spcAft>
              <a:buClr>
                <a:schemeClr val="dk1"/>
              </a:buClr>
              <a:buSzPts val="1000"/>
              <a:buFont typeface="Arial"/>
              <a:buNone/>
              <a:defRPr sz="10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7" name="Google Shape;67;p12"/>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8" name="Google Shape;68;p12"/>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rot="5400000">
            <a:off x="5819550" y="1263101"/>
            <a:ext cx="3677100" cy="20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 name="Google Shape;71;p13"/>
          <p:cNvSpPr txBox="1">
            <a:spLocks noGrp="1"/>
          </p:cNvSpPr>
          <p:nvPr>
            <p:ph type="body" idx="1"/>
          </p:nvPr>
        </p:nvSpPr>
        <p:spPr>
          <a:xfrm rot="5400000">
            <a:off x="1628550" y="-718099"/>
            <a:ext cx="3677100" cy="6019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2" name="Google Shape;72;p13"/>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 name="Google Shape;73;p13"/>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74"/>
        <p:cNvGrpSpPr/>
        <p:nvPr/>
      </p:nvGrpSpPr>
      <p:grpSpPr>
        <a:xfrm>
          <a:off x="0" y="0"/>
          <a:ext cx="0" cy="0"/>
          <a:chOff x="0" y="0"/>
          <a:chExt cx="0" cy="0"/>
        </a:xfrm>
      </p:grpSpPr>
      <p:sp>
        <p:nvSpPr>
          <p:cNvPr id="75" name="Google Shape;75;p14"/>
          <p:cNvSpPr txBox="1">
            <a:spLocks noGrp="1"/>
          </p:cNvSpPr>
          <p:nvPr>
            <p:ph type="dt" idx="10"/>
          </p:nvPr>
        </p:nvSpPr>
        <p:spPr>
          <a:xfrm>
            <a:off x="7389160" y="4649670"/>
            <a:ext cx="1418700" cy="2739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2060762" y="4666412"/>
            <a:ext cx="5022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305922" y="4649670"/>
            <a:ext cx="14085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6" name="Google Shape;16;p3"/>
          <p:cNvSpPr txBox="1">
            <a:spLocks noGrp="1"/>
          </p:cNvSpPr>
          <p:nvPr>
            <p:ph type="body" idx="1"/>
          </p:nvPr>
        </p:nvSpPr>
        <p:spPr>
          <a:xfrm>
            <a:off x="457200" y="1200151"/>
            <a:ext cx="8229600" cy="3058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7" name="Google Shape;17;p3"/>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3"/>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2313" y="3048745"/>
            <a:ext cx="7772400" cy="102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7F7F7F"/>
              </a:buClr>
              <a:buSzPts val="2800"/>
              <a:buFont typeface="Times New Roman"/>
              <a:buNone/>
              <a:defRPr sz="28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 name="Google Shape;21;p4"/>
          <p:cNvSpPr txBox="1">
            <a:spLocks noGrp="1"/>
          </p:cNvSpPr>
          <p:nvPr>
            <p:ph type="body" idx="1"/>
          </p:nvPr>
        </p:nvSpPr>
        <p:spPr>
          <a:xfrm>
            <a:off x="722313" y="1923604"/>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Times New Roman"/>
              <a:buNone/>
              <a:defRPr sz="2000" b="1" i="0" u="none" strike="noStrike" cap="none">
                <a:solidFill>
                  <a:srgbClr val="888888"/>
                </a:solidFill>
                <a:latin typeface="Times New Roman"/>
                <a:ea typeface="Times New Roman"/>
                <a:cs typeface="Times New Roman"/>
                <a:sym typeface="Times New Roman"/>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2pPr>
            <a:lvl3pPr marL="1371600" marR="0" lvl="2" indent="-228600" algn="l">
              <a:lnSpc>
                <a:spcPct val="100000"/>
              </a:lnSpc>
              <a:spcBef>
                <a:spcPts val="320"/>
              </a:spcBef>
              <a:spcAft>
                <a:spcPts val="0"/>
              </a:spcAft>
              <a:buClr>
                <a:srgbClr val="888888"/>
              </a:buClr>
              <a:buSzPts val="1600"/>
              <a:buFont typeface="Arial"/>
              <a:buNone/>
              <a:defRPr sz="1600" b="1" i="0" u="none" strike="noStrike" cap="none">
                <a:solidFill>
                  <a:srgbClr val="888888"/>
                </a:solidFill>
                <a:latin typeface="Times New Roman"/>
                <a:ea typeface="Times New Roman"/>
                <a:cs typeface="Times New Roman"/>
                <a:sym typeface="Times New Roman"/>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9pPr>
          </a:lstStyle>
          <a:p>
            <a:endParaRPr/>
          </a:p>
        </p:txBody>
      </p:sp>
      <p:sp>
        <p:nvSpPr>
          <p:cNvPr id="22" name="Google Shape;22;p4"/>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 name="Google Shape;23;p4"/>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5"/>
          <p:cNvSpPr txBox="1">
            <a:spLocks noGrp="1"/>
          </p:cNvSpPr>
          <p:nvPr>
            <p:ph type="body" idx="1"/>
          </p:nvPr>
        </p:nvSpPr>
        <p:spPr>
          <a:xfrm>
            <a:off x="457200" y="1200152"/>
            <a:ext cx="4038600" cy="3122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560"/>
              </a:spcBef>
              <a:spcAft>
                <a:spcPts val="0"/>
              </a:spcAft>
              <a:buClr>
                <a:schemeClr val="dk1"/>
              </a:buClr>
              <a:buSzPts val="2800"/>
              <a:buFont typeface="Times New Roman"/>
              <a:buNone/>
              <a:defRPr sz="2800" b="1" i="0" u="none" strike="noStrike" cap="none">
                <a:solidFill>
                  <a:schemeClr val="dk1"/>
                </a:solidFill>
                <a:latin typeface="Times New Roman"/>
                <a:ea typeface="Times New Roman"/>
                <a:cs typeface="Times New Roman"/>
                <a:sym typeface="Times New Roman"/>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7" name="Google Shape;27;p5"/>
          <p:cNvSpPr txBox="1">
            <a:spLocks noGrp="1"/>
          </p:cNvSpPr>
          <p:nvPr>
            <p:ph type="body" idx="2"/>
          </p:nvPr>
        </p:nvSpPr>
        <p:spPr>
          <a:xfrm>
            <a:off x="4648200" y="1200152"/>
            <a:ext cx="4038600" cy="3122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560"/>
              </a:spcBef>
              <a:spcAft>
                <a:spcPts val="0"/>
              </a:spcAft>
              <a:buClr>
                <a:schemeClr val="dk1"/>
              </a:buClr>
              <a:buSzPts val="2800"/>
              <a:buFont typeface="Times New Roman"/>
              <a:buNone/>
              <a:defRPr sz="2800" b="1" i="0" u="none" strike="noStrike" cap="none">
                <a:solidFill>
                  <a:schemeClr val="dk1"/>
                </a:solidFill>
                <a:latin typeface="Times New Roman"/>
                <a:ea typeface="Times New Roman"/>
                <a:cs typeface="Times New Roman"/>
                <a:sym typeface="Times New Roman"/>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8" name="Google Shape;28;p5"/>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 name="Google Shape;29;p5"/>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 name="Google Shape;32;p6"/>
          <p:cNvSpPr txBox="1">
            <a:spLocks noGrp="1"/>
          </p:cNvSpPr>
          <p:nvPr>
            <p:ph type="body" idx="1"/>
          </p:nvPr>
        </p:nvSpPr>
        <p:spPr>
          <a:xfrm>
            <a:off x="457200" y="1200151"/>
            <a:ext cx="4038600" cy="30480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560"/>
              </a:spcBef>
              <a:spcAft>
                <a:spcPts val="0"/>
              </a:spcAft>
              <a:buClr>
                <a:schemeClr val="dk1"/>
              </a:buClr>
              <a:buSzPts val="2800"/>
              <a:buFont typeface="Times New Roman"/>
              <a:buNone/>
              <a:defRPr sz="2800" b="1" i="0" u="none" strike="noStrike" cap="none">
                <a:solidFill>
                  <a:schemeClr val="dk1"/>
                </a:solidFill>
                <a:latin typeface="Times New Roman"/>
                <a:ea typeface="Times New Roman"/>
                <a:cs typeface="Times New Roman"/>
                <a:sym typeface="Times New Roman"/>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6"/>
          <p:cNvSpPr txBox="1">
            <a:spLocks noGrp="1"/>
          </p:cNvSpPr>
          <p:nvPr>
            <p:ph type="body" idx="2"/>
          </p:nvPr>
        </p:nvSpPr>
        <p:spPr>
          <a:xfrm>
            <a:off x="4648200" y="1200152"/>
            <a:ext cx="4038600" cy="3048000"/>
          </a:xfrm>
          <a:prstGeom prst="rect">
            <a:avLst/>
          </a:prstGeom>
          <a:noFill/>
          <a:ln w="9525" cap="flat" cmpd="sng">
            <a:solidFill>
              <a:srgbClr val="7F7F7F"/>
            </a:solidFill>
            <a:prstDash val="solid"/>
            <a:round/>
            <a:headEnd type="none" w="sm" len="sm"/>
            <a:tailEnd type="none" w="sm" len="sm"/>
          </a:ln>
        </p:spPr>
        <p:txBody>
          <a:bodyPr spcFirstLastPara="1" wrap="square" lIns="91425" tIns="91425" rIns="91425" bIns="91425" anchor="t" anchorCtr="0">
            <a:noAutofit/>
          </a:bodyPr>
          <a:lstStyle>
            <a:lvl1pPr marL="457200" marR="0" lvl="0" indent="-228600" algn="l">
              <a:lnSpc>
                <a:spcPct val="100000"/>
              </a:lnSpc>
              <a:spcBef>
                <a:spcPts val="560"/>
              </a:spcBef>
              <a:spcAft>
                <a:spcPts val="0"/>
              </a:spcAft>
              <a:buClr>
                <a:schemeClr val="dk1"/>
              </a:buClr>
              <a:buSzPts val="2800"/>
              <a:buFont typeface="Times New Roman"/>
              <a:buNone/>
              <a:defRPr sz="2800" b="1" i="0" u="none" strike="noStrike" cap="none">
                <a:solidFill>
                  <a:schemeClr val="dk1"/>
                </a:solidFill>
                <a:latin typeface="Times New Roman"/>
                <a:ea typeface="Times New Roman"/>
                <a:cs typeface="Times New Roman"/>
                <a:sym typeface="Times New Roman"/>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6"/>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6"/>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7"/>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7F7F7F"/>
              </a:buClr>
              <a:buSzPts val="2000"/>
              <a:buFont typeface="Times New Roman"/>
              <a:buNone/>
              <a:defRPr sz="2000" b="1" i="0" u="none" strike="noStrike" cap="none">
                <a:solidFill>
                  <a:srgbClr val="7F7F7F"/>
                </a:solidFill>
                <a:latin typeface="Times New Roman"/>
                <a:ea typeface="Times New Roman"/>
                <a:cs typeface="Times New Roman"/>
                <a:sym typeface="Times New Roman"/>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39" name="Google Shape;39;p7"/>
          <p:cNvSpPr txBox="1">
            <a:spLocks noGrp="1"/>
          </p:cNvSpPr>
          <p:nvPr>
            <p:ph type="body" idx="2"/>
          </p:nvPr>
        </p:nvSpPr>
        <p:spPr>
          <a:xfrm>
            <a:off x="457200" y="1631158"/>
            <a:ext cx="4040100" cy="2691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00"/>
              </a:spcBef>
              <a:spcAft>
                <a:spcPts val="0"/>
              </a:spcAft>
              <a:buClr>
                <a:srgbClr val="0C0C0C"/>
              </a:buClr>
              <a:buSzPts val="2000"/>
              <a:buFont typeface="Times New Roman"/>
              <a:buNone/>
              <a:defRPr sz="2000" b="1" i="0" u="none" strike="noStrike" cap="none">
                <a:solidFill>
                  <a:srgbClr val="0C0C0C"/>
                </a:solidFill>
                <a:latin typeface="Times New Roman"/>
                <a:ea typeface="Times New Roman"/>
                <a:cs typeface="Times New Roman"/>
                <a:sym typeface="Times New Roman"/>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0" name="Google Shape;40;p7"/>
          <p:cNvSpPr txBox="1">
            <a:spLocks noGrp="1"/>
          </p:cNvSpPr>
          <p:nvPr>
            <p:ph type="body" idx="3"/>
          </p:nvPr>
        </p:nvSpPr>
        <p:spPr>
          <a:xfrm>
            <a:off x="4645028"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7F7F7F"/>
              </a:buClr>
              <a:buSzPts val="2000"/>
              <a:buFont typeface="Times New Roman"/>
              <a:buNone/>
              <a:defRPr sz="2000" b="1" i="0" u="none" strike="noStrike" cap="none">
                <a:solidFill>
                  <a:srgbClr val="7F7F7F"/>
                </a:solidFill>
                <a:latin typeface="Times New Roman"/>
                <a:ea typeface="Times New Roman"/>
                <a:cs typeface="Times New Roman"/>
                <a:sym typeface="Times New Roman"/>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7"/>
          <p:cNvSpPr txBox="1">
            <a:spLocks noGrp="1"/>
          </p:cNvSpPr>
          <p:nvPr>
            <p:ph type="body" idx="4"/>
          </p:nvPr>
        </p:nvSpPr>
        <p:spPr>
          <a:xfrm>
            <a:off x="4645028" y="1631158"/>
            <a:ext cx="4041900" cy="2691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7"/>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7"/>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 name="Google Shape;46;p8"/>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Google Shape;47;p8"/>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9"/>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9"/>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3" y="390527"/>
            <a:ext cx="3008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7F7F7F"/>
              </a:buClr>
              <a:buSzPts val="2000"/>
              <a:buFont typeface="Times New Roman"/>
              <a:buNone/>
              <a:defRPr sz="2000" b="1" i="0" u="none" strike="noStrike" cap="none">
                <a:solidFill>
                  <a:srgbClr val="7F7F7F"/>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3" name="Google Shape;53;p10"/>
          <p:cNvSpPr txBox="1">
            <a:spLocks noGrp="1"/>
          </p:cNvSpPr>
          <p:nvPr>
            <p:ph type="body" idx="1"/>
          </p:nvPr>
        </p:nvSpPr>
        <p:spPr>
          <a:xfrm>
            <a:off x="3670300" y="390525"/>
            <a:ext cx="4876800" cy="3848100"/>
          </a:xfrm>
          <a:prstGeom prst="rect">
            <a:avLst/>
          </a:prstGeom>
          <a:noFill/>
          <a:ln w="9525" cap="flat" cmpd="sng">
            <a:solidFill>
              <a:srgbClr val="7F7F7F"/>
            </a:solidFill>
            <a:prstDash val="solid"/>
            <a:round/>
            <a:headEnd type="none" w="sm" len="sm"/>
            <a:tailEnd type="none" w="sm" len="sm"/>
          </a:ln>
        </p:spPr>
        <p:txBody>
          <a:bodyPr spcFirstLastPara="1" wrap="square" lIns="91425" tIns="91425" rIns="91425" bIns="91425" anchor="t" anchorCtr="0">
            <a:noAutofit/>
          </a:bodyPr>
          <a:lstStyle>
            <a:lvl1pPr marL="457200" marR="0" lvl="0" indent="-228600" algn="l">
              <a:lnSpc>
                <a:spcPct val="100000"/>
              </a:lnSpc>
              <a:spcBef>
                <a:spcPts val="640"/>
              </a:spcBef>
              <a:spcAft>
                <a:spcPts val="0"/>
              </a:spcAft>
              <a:buClr>
                <a:schemeClr val="dk1"/>
              </a:buClr>
              <a:buSzPts val="3200"/>
              <a:buFont typeface="Times New Roman"/>
              <a:buNone/>
              <a:defRPr sz="3200" b="1" i="0" u="none" strike="noStrike" cap="none">
                <a:solidFill>
                  <a:schemeClr val="dk1"/>
                </a:solidFill>
                <a:latin typeface="Times New Roman"/>
                <a:ea typeface="Times New Roman"/>
                <a:cs typeface="Times New Roman"/>
                <a:sym typeface="Times New Roman"/>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4" name="Google Shape;54;p10"/>
          <p:cNvSpPr txBox="1">
            <a:spLocks noGrp="1"/>
          </p:cNvSpPr>
          <p:nvPr>
            <p:ph type="body" idx="2"/>
          </p:nvPr>
        </p:nvSpPr>
        <p:spPr>
          <a:xfrm>
            <a:off x="457203" y="1076326"/>
            <a:ext cx="3008400" cy="31623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a:lnSpc>
                <a:spcPct val="100000"/>
              </a:lnSpc>
              <a:spcBef>
                <a:spcPts val="200"/>
              </a:spcBef>
              <a:spcAft>
                <a:spcPts val="0"/>
              </a:spcAft>
              <a:buClr>
                <a:schemeClr val="dk1"/>
              </a:buClr>
              <a:buSzPts val="1000"/>
              <a:buFont typeface="Arial"/>
              <a:buNone/>
              <a:defRPr sz="1000" b="1" i="0" u="none" strike="noStrike" cap="none">
                <a:solidFill>
                  <a:schemeClr val="dk1"/>
                </a:solidFill>
                <a:latin typeface="Times New Roman"/>
                <a:ea typeface="Times New Roman"/>
                <a:cs typeface="Times New Roman"/>
                <a:sym typeface="Times New Roman"/>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5" name="Google Shape;55;p10"/>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10"/>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SzPts val="1400"/>
              <a:buNone/>
              <a:defRPr sz="1000" b="1"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91555"/>
            <a:ext cx="8229600" cy="771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7F7F7F"/>
              </a:buClr>
              <a:buSzPts val="3200"/>
              <a:buFont typeface="Times New Roman"/>
              <a:buNone/>
              <a:defRPr sz="3200" b="1" i="0" u="none" strike="noStrike" cap="none">
                <a:solidFill>
                  <a:srgbClr val="7F7F7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058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dt" idx="10"/>
          </p:nvPr>
        </p:nvSpPr>
        <p:spPr>
          <a:xfrm>
            <a:off x="457201" y="4488401"/>
            <a:ext cx="1325700" cy="273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 name="Google Shape;9;p1"/>
          <p:cNvSpPr txBox="1">
            <a:spLocks noGrp="1"/>
          </p:cNvSpPr>
          <p:nvPr>
            <p:ph type="ftr" idx="11"/>
          </p:nvPr>
        </p:nvSpPr>
        <p:spPr>
          <a:xfrm>
            <a:off x="1796998" y="4488401"/>
            <a:ext cx="4500900" cy="273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pic>
        <p:nvPicPr>
          <p:cNvPr id="10" name="Google Shape;10;p1"/>
          <p:cNvPicPr preferRelativeResize="0"/>
          <p:nvPr/>
        </p:nvPicPr>
        <p:blipFill rotWithShape="1">
          <a:blip r:embed="rId16">
            <a:alphaModFix/>
          </a:blip>
          <a:srcRect/>
          <a:stretch/>
        </p:blipFill>
        <p:spPr>
          <a:xfrm>
            <a:off x="6697543" y="4395647"/>
            <a:ext cx="1833460" cy="4009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Ks1A5gEp-Hg"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youtu.be/NFk6xYuz0BA" TargetMode="External"/><Relationship Id="rId5" Type="http://schemas.openxmlformats.org/officeDocument/2006/relationships/hyperlink" Target="https://drive.google.com/open?id=16J_EurbQjXjY49Cbj6uA19qMFUW38sJ5" TargetMode="External"/><Relationship Id="rId4" Type="http://schemas.openxmlformats.org/officeDocument/2006/relationships/hyperlink" Target="https://drive.google.com/open?id=100vCcKwte-kPqiQRGgL9Cm_pRYkWlvIw"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aa@appstate.edu"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academicaffairs.appstate.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appstate.infoready4.com/#apt"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microsoft.com/office/2017/04/relationships/track" Target="../media/track1.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a:extLst>
              <a:ext uri="{C183D7F6-B498-43B3-948B-1728B52AA6E4}">
                <adec:decorative xmlns:adec="http://schemas.microsoft.com/office/drawing/2017/decorative" val="0"/>
              </a:ext>
            </a:extLst>
          </p:cNvPr>
          <p:cNvSpPr txBox="1">
            <a:spLocks noGrp="1"/>
          </p:cNvSpPr>
          <p:nvPr>
            <p:ph type="title" idx="4294967295"/>
          </p:nvPr>
        </p:nvSpPr>
        <p:spPr>
          <a:xfrm>
            <a:off x="2406300" y="1751275"/>
            <a:ext cx="4331400" cy="170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000000"/>
                </a:solidFill>
                <a:effectLst/>
                <a:uLnTx/>
                <a:uFillTx/>
                <a:latin typeface="Fira Sans"/>
                <a:ea typeface="Fira Sans"/>
                <a:cs typeface="Fira Sans"/>
                <a:sym typeface="Fira Sans"/>
              </a:rPr>
              <a:t>Faculty Promotion and Tenure Submission with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dirty="0" err="1">
                <a:ln>
                  <a:noFill/>
                </a:ln>
                <a:solidFill>
                  <a:srgbClr val="000000"/>
                </a:solidFill>
                <a:effectLst/>
                <a:uLnTx/>
                <a:uFillTx/>
                <a:latin typeface="Fira Sans"/>
                <a:ea typeface="Fira Sans"/>
                <a:cs typeface="Fira Sans"/>
                <a:sym typeface="Fira Sans"/>
              </a:rPr>
              <a:t>InfoReady</a:t>
            </a:r>
            <a:r>
              <a:rPr kumimoji="0" lang="en-US" sz="3800" b="1" i="0" u="none" strike="noStrike" kern="0" cap="none" spc="0" normalizeH="0" baseline="0" noProof="0" dirty="0">
                <a:ln>
                  <a:noFill/>
                </a:ln>
                <a:solidFill>
                  <a:srgbClr val="000000"/>
                </a:solidFill>
                <a:effectLst/>
                <a:uLnTx/>
                <a:uFillTx/>
                <a:latin typeface="Fira Sans"/>
                <a:ea typeface="Fira Sans"/>
                <a:cs typeface="Fira Sans"/>
                <a:sym typeface="Fira Sans"/>
              </a:rPr>
              <a:t> </a:t>
            </a:r>
          </a:p>
        </p:txBody>
      </p:sp>
      <p:pic>
        <p:nvPicPr>
          <p:cNvPr id="84" name="Google Shape;84;p15" descr="InfoReady Logo&#10;"/>
          <p:cNvPicPr preferRelativeResize="0"/>
          <p:nvPr/>
        </p:nvPicPr>
        <p:blipFill>
          <a:blip r:embed="rId3">
            <a:alphaModFix/>
          </a:blip>
          <a:stretch>
            <a:fillRect/>
          </a:stretch>
        </p:blipFill>
        <p:spPr>
          <a:xfrm>
            <a:off x="279805" y="3954575"/>
            <a:ext cx="2516100" cy="942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25"/>
          <p:cNvSpPr txBox="1"/>
          <p:nvPr/>
        </p:nvSpPr>
        <p:spPr>
          <a:xfrm>
            <a:off x="4661600" y="544725"/>
            <a:ext cx="4043700" cy="3802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You will notice that the application questions on the first page mimic a one-page summary vita. </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Faculty members will </a:t>
            </a:r>
            <a:r>
              <a:rPr lang="en" b="1" dirty="0">
                <a:solidFill>
                  <a:schemeClr val="dk1"/>
                </a:solidFill>
                <a:latin typeface="Fira Sans" panose="020B0503050000020004" pitchFamily="34" charset="0"/>
                <a:ea typeface="Times New Roman"/>
                <a:cs typeface="Times New Roman"/>
                <a:sym typeface="Times New Roman"/>
              </a:rPr>
              <a:t>not</a:t>
            </a:r>
            <a:r>
              <a:rPr lang="en" dirty="0">
                <a:solidFill>
                  <a:schemeClr val="dk1"/>
                </a:solidFill>
                <a:latin typeface="Fira Sans" panose="020B0503050000020004" pitchFamily="34" charset="0"/>
                <a:ea typeface="Times New Roman"/>
                <a:cs typeface="Times New Roman"/>
                <a:sym typeface="Times New Roman"/>
              </a:rPr>
              <a:t> have to submit two versions of the one-page summary vita. </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By answering these questions, in summary form, the vita is created automatically! </a:t>
            </a:r>
            <a:endParaRPr dirty="0">
              <a:solidFill>
                <a:schemeClr val="dk1"/>
              </a:solidFill>
              <a:latin typeface="Fira Sans" panose="020B0503050000020004" pitchFamily="34" charset="0"/>
              <a:ea typeface="Times New Roman"/>
              <a:cs typeface="Times New Roman"/>
              <a:sym typeface="Times New Roman"/>
            </a:endParaRPr>
          </a:p>
        </p:txBody>
      </p:sp>
      <p:pic>
        <p:nvPicPr>
          <p:cNvPr id="235" name="Google Shape;235;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1010" y="190338"/>
            <a:ext cx="4139414" cy="47628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6"/>
          <p:cNvSpPr txBox="1"/>
          <p:nvPr/>
        </p:nvSpPr>
        <p:spPr>
          <a:xfrm>
            <a:off x="635250" y="973375"/>
            <a:ext cx="2325900" cy="33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Fira Sans" panose="020B0503050000020004" pitchFamily="34" charset="0"/>
                <a:ea typeface="Times New Roman"/>
                <a:cs typeface="Times New Roman"/>
                <a:sym typeface="Times New Roman"/>
              </a:rPr>
              <a:t>If faculty members want a copy of their submission, they can click on the PDF button and download their submission.</a:t>
            </a:r>
            <a:endParaRPr dirty="0">
              <a:solidFill>
                <a:schemeClr val="dk1"/>
              </a:solidFill>
              <a:latin typeface="Fira Sans" panose="020B0503050000020004" pitchFamily="34" charset="0"/>
              <a:ea typeface="Times New Roman"/>
              <a:cs typeface="Times New Roman"/>
              <a:sym typeface="Times New Roman"/>
            </a:endParaRPr>
          </a:p>
        </p:txBody>
      </p:sp>
      <p:pic>
        <p:nvPicPr>
          <p:cNvPr id="242" name="Google Shape;242;p2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72504" y="853850"/>
            <a:ext cx="5703875" cy="3435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7"/>
          <p:cNvSpPr txBox="1">
            <a:spLocks noGrp="1"/>
          </p:cNvSpPr>
          <p:nvPr>
            <p:ph type="title" idx="4294967295"/>
          </p:nvPr>
        </p:nvSpPr>
        <p:spPr>
          <a:xfrm>
            <a:off x="188464" y="645475"/>
            <a:ext cx="8767072" cy="799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Email notification to the faculty member after submission:</a:t>
            </a:r>
          </a:p>
        </p:txBody>
      </p:sp>
      <p:pic>
        <p:nvPicPr>
          <p:cNvPr id="2" name="Picture 1" descr="Email Notification: Thank you for submitting your application. Your materials will be shared with your Department Chair (if applicable) and your Dean.&#10;&#10;Applications will be reviewed by the Board of Trustees at the March 2026 meeting.&#10;&#10;You will be notified by mail from the Academic Affairs office by the end of April with the final determination.">
            <a:extLst>
              <a:ext uri="{FF2B5EF4-FFF2-40B4-BE49-F238E27FC236}">
                <a16:creationId xmlns:a16="http://schemas.microsoft.com/office/drawing/2014/main" id="{DB643DFF-CDB4-4E71-902B-13C2F6A6540A}"/>
              </a:ext>
            </a:extLst>
          </p:cNvPr>
          <p:cNvPicPr>
            <a:picLocks noChangeAspect="1"/>
          </p:cNvPicPr>
          <p:nvPr/>
        </p:nvPicPr>
        <p:blipFill>
          <a:blip r:embed="rId3"/>
          <a:stretch>
            <a:fillRect/>
          </a:stretch>
        </p:blipFill>
        <p:spPr>
          <a:xfrm>
            <a:off x="1889996" y="1369894"/>
            <a:ext cx="5364008" cy="24037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title" idx="4294967295"/>
          </p:nvPr>
        </p:nvSpPr>
        <p:spPr>
          <a:xfrm>
            <a:off x="6034900" y="1916000"/>
            <a:ext cx="2715300" cy="829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100"/>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Arial"/>
                <a:cs typeface="Arial"/>
                <a:sym typeface="Arial"/>
              </a:rPr>
              <a:t>Department Chair email notification</a:t>
            </a:r>
            <a:endPar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endParaRPr>
          </a:p>
        </p:txBody>
      </p:sp>
      <p:pic>
        <p:nvPicPr>
          <p:cNvPr id="255" name="Google Shape;255;p28" descr="This is the email notification to the Department Chair's Request to Review an Application. The notification states, ' Hello, there is an application for your review. Please complete this by December 1, 2024. Thank you! The application title is listed. The reviews tab contains a list of all reviews that have ever been assigned to you. You can sort and filter the list to accommodate the way you would like to organize your reviews. Once in a review you can navigate between assigned reviews by clicking 'Next' and 'Previous' buttons found on the right side of the page. There is a button to click 'view' that will take you straight to that application that was submitted."/>
          <p:cNvPicPr preferRelativeResize="0"/>
          <p:nvPr/>
        </p:nvPicPr>
        <p:blipFill>
          <a:blip r:embed="rId3">
            <a:alphaModFix/>
          </a:blip>
          <a:stretch>
            <a:fillRect/>
          </a:stretch>
        </p:blipFill>
        <p:spPr>
          <a:xfrm>
            <a:off x="377825" y="185738"/>
            <a:ext cx="5943600" cy="4772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9"/>
          <p:cNvSpPr txBox="1">
            <a:spLocks noGrp="1"/>
          </p:cNvSpPr>
          <p:nvPr>
            <p:ph type="title" idx="4294967295"/>
          </p:nvPr>
        </p:nvSpPr>
        <p:spPr>
          <a:xfrm>
            <a:off x="195444" y="409850"/>
            <a:ext cx="8760092" cy="49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Department Chair Review Process</a:t>
            </a:r>
          </a:p>
        </p:txBody>
      </p:sp>
      <p:sp>
        <p:nvSpPr>
          <p:cNvPr id="261" name="Google Shape;261;p29"/>
          <p:cNvSpPr txBox="1"/>
          <p:nvPr/>
        </p:nvSpPr>
        <p:spPr>
          <a:xfrm>
            <a:off x="5297200" y="1372975"/>
            <a:ext cx="3473400" cy="2725500"/>
          </a:xfrm>
          <a:prstGeom prst="rect">
            <a:avLst/>
          </a:prstGeom>
          <a:noFill/>
          <a:ln>
            <a:noFill/>
          </a:ln>
        </p:spPr>
        <p:txBody>
          <a:bodyPr spcFirstLastPara="1" wrap="square" lIns="91425" tIns="91425" rIns="91425" bIns="91425" anchor="t" anchorCtr="0">
            <a:noAutofit/>
          </a:bodyPr>
          <a:lstStyle/>
          <a:p>
            <a:pPr marL="463550" lvl="0" indent="-342900" algn="l" rtl="0">
              <a:spcBef>
                <a:spcPts val="0"/>
              </a:spcBef>
              <a:spcAft>
                <a:spcPts val="0"/>
              </a:spcAft>
              <a:buClr>
                <a:schemeClr val="dk1"/>
              </a:buClr>
              <a:buSzPts val="1700"/>
              <a:buFont typeface="+mj-lt"/>
              <a:buAutoNum type="arabicPeriod"/>
            </a:pPr>
            <a:r>
              <a:rPr lang="en" dirty="0">
                <a:solidFill>
                  <a:schemeClr val="dk1"/>
                </a:solidFill>
                <a:latin typeface="Fira Sans" panose="020B0503050000020004" pitchFamily="34" charset="0"/>
                <a:ea typeface="Times New Roman"/>
                <a:cs typeface="Times New Roman"/>
                <a:sym typeface="Times New Roman"/>
              </a:rPr>
              <a:t>Login to InfoReady using your AppState Credentials</a:t>
            </a:r>
            <a:br>
              <a:rPr lang="en" dirty="0">
                <a:solidFill>
                  <a:schemeClr val="dk1"/>
                </a:solidFill>
                <a:latin typeface="Fira Sans" panose="020B0503050000020004" pitchFamily="34" charset="0"/>
                <a:ea typeface="Times New Roman"/>
                <a:cs typeface="Times New Roman"/>
                <a:sym typeface="Times New Roman"/>
              </a:rPr>
            </a:br>
            <a:endParaRPr lang="en" dirty="0">
              <a:solidFill>
                <a:schemeClr val="dk1"/>
              </a:solidFill>
              <a:latin typeface="Fira Sans" panose="020B0503050000020004" pitchFamily="34" charset="0"/>
              <a:ea typeface="Times New Roman"/>
              <a:cs typeface="Times New Roman"/>
              <a:sym typeface="Times New Roman"/>
            </a:endParaRPr>
          </a:p>
          <a:p>
            <a:pPr marL="463550" lvl="0" indent="-342900" algn="l" rtl="0">
              <a:spcBef>
                <a:spcPts val="0"/>
              </a:spcBef>
              <a:spcAft>
                <a:spcPts val="0"/>
              </a:spcAft>
              <a:buClr>
                <a:schemeClr val="dk1"/>
              </a:buClr>
              <a:buSzPts val="1700"/>
              <a:buFont typeface="+mj-lt"/>
              <a:buAutoNum type="arabicPeriod"/>
            </a:pPr>
            <a:r>
              <a:rPr lang="en" dirty="0">
                <a:solidFill>
                  <a:schemeClr val="dk1"/>
                </a:solidFill>
                <a:latin typeface="Fira Sans" panose="020B0503050000020004" pitchFamily="34" charset="0"/>
                <a:ea typeface="Times New Roman"/>
                <a:cs typeface="Times New Roman"/>
                <a:sym typeface="Times New Roman"/>
              </a:rPr>
              <a:t>Click on the box noting that you have reviews due or click on the Reviews heading at the top of the page in black</a:t>
            </a:r>
            <a:endParaRPr dirty="0">
              <a:solidFill>
                <a:schemeClr val="dk1"/>
              </a:solidFill>
              <a:latin typeface="Fira Sans" panose="020B0503050000020004" pitchFamily="34" charset="0"/>
              <a:ea typeface="Times New Roman"/>
              <a:cs typeface="Times New Roman"/>
              <a:sym typeface="Times New Roman"/>
            </a:endParaRPr>
          </a:p>
        </p:txBody>
      </p:sp>
      <p:pic>
        <p:nvPicPr>
          <p:cNvPr id="262" name="Google Shape;262;p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4800" y="1209075"/>
            <a:ext cx="4469850" cy="2725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idx="4294967295"/>
          </p:nvPr>
        </p:nvSpPr>
        <p:spPr>
          <a:xfrm>
            <a:off x="195444" y="409850"/>
            <a:ext cx="8767072" cy="49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Department Chair Review Process</a:t>
            </a:r>
          </a:p>
        </p:txBody>
      </p:sp>
      <p:sp>
        <p:nvSpPr>
          <p:cNvPr id="268" name="Google Shape;268;p30"/>
          <p:cNvSpPr txBox="1"/>
          <p:nvPr/>
        </p:nvSpPr>
        <p:spPr>
          <a:xfrm>
            <a:off x="5338200" y="1875025"/>
            <a:ext cx="3473400" cy="27255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mj-lt"/>
              <a:buAutoNum type="arabicPeriod" startAt="3"/>
            </a:pPr>
            <a:r>
              <a:rPr lang="en" dirty="0">
                <a:solidFill>
                  <a:schemeClr val="dk1"/>
                </a:solidFill>
                <a:latin typeface="Fira Sans" panose="020B0503050000020004" pitchFamily="34" charset="0"/>
                <a:ea typeface="Times New Roman"/>
                <a:cs typeface="Times New Roman"/>
                <a:sym typeface="Times New Roman"/>
              </a:rPr>
              <a:t>Click on the application to open the individual submission or you can download applications (not recommended).</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p:txBody>
      </p:sp>
      <p:pic>
        <p:nvPicPr>
          <p:cNvPr id="269" name="Google Shape;269;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4800" y="1051100"/>
            <a:ext cx="4992402" cy="33692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title" idx="4294967295"/>
          </p:nvPr>
        </p:nvSpPr>
        <p:spPr>
          <a:xfrm>
            <a:off x="4959075" y="317650"/>
            <a:ext cx="3944700" cy="49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Department Chair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Review Process</a:t>
            </a:r>
          </a:p>
        </p:txBody>
      </p:sp>
      <p:sp>
        <p:nvSpPr>
          <p:cNvPr id="275" name="Google Shape;275;p31"/>
          <p:cNvSpPr txBox="1"/>
          <p:nvPr/>
        </p:nvSpPr>
        <p:spPr>
          <a:xfrm>
            <a:off x="5194725" y="1467635"/>
            <a:ext cx="3473400" cy="2208229"/>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Font typeface="+mj-lt"/>
              <a:buAutoNum type="arabicPeriod" startAt="4"/>
            </a:pPr>
            <a:r>
              <a:rPr lang="en" dirty="0">
                <a:solidFill>
                  <a:schemeClr val="dk1"/>
                </a:solidFill>
                <a:latin typeface="Fira Sans" panose="020B0503050000020004" pitchFamily="34" charset="0"/>
                <a:ea typeface="Times New Roman"/>
                <a:cs typeface="Times New Roman"/>
                <a:sym typeface="Times New Roman"/>
              </a:rPr>
              <a:t>Click on PDF button to download the completed application with all additional materials.</a:t>
            </a:r>
            <a:endParaRPr dirty="0">
              <a:solidFill>
                <a:schemeClr val="dk1"/>
              </a:solidFill>
              <a:latin typeface="Fira Sans" panose="020B0503050000020004" pitchFamily="34" charset="0"/>
              <a:ea typeface="Times New Roman"/>
              <a:cs typeface="Times New Roman"/>
              <a:sym typeface="Times New Roman"/>
            </a:endParaRPr>
          </a:p>
          <a:p>
            <a:pPr marL="457200" lvl="0" indent="-457200" algn="l" rtl="0">
              <a:spcBef>
                <a:spcPts val="0"/>
              </a:spcBef>
              <a:spcAft>
                <a:spcPts val="0"/>
              </a:spcAft>
              <a:buFont typeface="+mj-lt"/>
              <a:buAutoNum type="arabicPeriod" startAt="4"/>
            </a:pPr>
            <a:endParaRPr dirty="0">
              <a:solidFill>
                <a:schemeClr val="dk1"/>
              </a:solidFill>
              <a:latin typeface="Fira Sans" panose="020B0503050000020004" pitchFamily="34" charset="0"/>
              <a:ea typeface="Times New Roman"/>
              <a:cs typeface="Times New Roman"/>
              <a:sym typeface="Times New Roman"/>
            </a:endParaRPr>
          </a:p>
          <a:p>
            <a:pPr marL="457200" lvl="0" indent="-457200" algn="l" rtl="0">
              <a:spcBef>
                <a:spcPts val="0"/>
              </a:spcBef>
              <a:spcAft>
                <a:spcPts val="0"/>
              </a:spcAft>
              <a:buFont typeface="+mj-lt"/>
              <a:buAutoNum type="arabicPeriod" startAt="4"/>
            </a:pPr>
            <a:r>
              <a:rPr lang="en" dirty="0">
                <a:solidFill>
                  <a:schemeClr val="dk1"/>
                </a:solidFill>
                <a:latin typeface="Fira Sans" panose="020B0503050000020004" pitchFamily="34" charset="0"/>
                <a:ea typeface="Times New Roman"/>
                <a:cs typeface="Times New Roman"/>
                <a:sym typeface="Times New Roman"/>
              </a:rPr>
              <a:t>Download/Save/Email your faculty members packet to send to your APT Chair. Your APT Chair can then share the document with the APT Committee. </a:t>
            </a:r>
            <a:endParaRPr dirty="0">
              <a:solidFill>
                <a:schemeClr val="dk1"/>
              </a:solidFill>
              <a:latin typeface="Fira Sans" panose="020B0503050000020004" pitchFamily="34" charset="0"/>
              <a:ea typeface="Times New Roman"/>
              <a:cs typeface="Times New Roman"/>
              <a:sym typeface="Times New Roman"/>
            </a:endParaRPr>
          </a:p>
        </p:txBody>
      </p:sp>
      <p:pic>
        <p:nvPicPr>
          <p:cNvPr id="2" name="Picture 1" descr="Screen view of Department Chair review process. Includes Instructions and upload boxes.">
            <a:extLst>
              <a:ext uri="{FF2B5EF4-FFF2-40B4-BE49-F238E27FC236}">
                <a16:creationId xmlns:a16="http://schemas.microsoft.com/office/drawing/2014/main" id="{5DBA8FF0-46C8-4570-8CD9-AB9A3475A623}"/>
              </a:ext>
            </a:extLst>
          </p:cNvPr>
          <p:cNvPicPr>
            <a:picLocks noChangeAspect="1"/>
          </p:cNvPicPr>
          <p:nvPr/>
        </p:nvPicPr>
        <p:blipFill>
          <a:blip r:embed="rId3"/>
          <a:stretch>
            <a:fillRect/>
          </a:stretch>
        </p:blipFill>
        <p:spPr>
          <a:xfrm>
            <a:off x="257138" y="193767"/>
            <a:ext cx="2275812" cy="4077308"/>
          </a:xfrm>
          <a:prstGeom prst="rect">
            <a:avLst/>
          </a:prstGeom>
        </p:spPr>
      </p:pic>
      <p:pic>
        <p:nvPicPr>
          <p:cNvPr id="3" name="Picture 2" descr="Screen view of Department Chair review process. Includes Instructions and upload boxes.">
            <a:extLst>
              <a:ext uri="{FF2B5EF4-FFF2-40B4-BE49-F238E27FC236}">
                <a16:creationId xmlns:a16="http://schemas.microsoft.com/office/drawing/2014/main" id="{6EF79FC4-E39E-4647-A7A6-C4B9F3B70A70}"/>
              </a:ext>
            </a:extLst>
          </p:cNvPr>
          <p:cNvPicPr>
            <a:picLocks noChangeAspect="1"/>
          </p:cNvPicPr>
          <p:nvPr/>
        </p:nvPicPr>
        <p:blipFill>
          <a:blip r:embed="rId4"/>
          <a:stretch>
            <a:fillRect/>
          </a:stretch>
        </p:blipFill>
        <p:spPr>
          <a:xfrm>
            <a:off x="2814777" y="233332"/>
            <a:ext cx="1816294" cy="3581810"/>
          </a:xfrm>
          <a:prstGeom prst="rect">
            <a:avLst/>
          </a:prstGeom>
        </p:spPr>
      </p:pic>
      <p:pic>
        <p:nvPicPr>
          <p:cNvPr id="4" name="Picture 3" descr="Screen view of Department Chair review process. Includes Instructions and upload boxes.">
            <a:extLst>
              <a:ext uri="{FF2B5EF4-FFF2-40B4-BE49-F238E27FC236}">
                <a16:creationId xmlns:a16="http://schemas.microsoft.com/office/drawing/2014/main" id="{526AF19A-CFA9-47A5-8E04-CE9BE8435092}"/>
              </a:ext>
            </a:extLst>
          </p:cNvPr>
          <p:cNvPicPr>
            <a:picLocks noChangeAspect="1"/>
          </p:cNvPicPr>
          <p:nvPr/>
        </p:nvPicPr>
        <p:blipFill>
          <a:blip r:embed="rId5"/>
          <a:stretch>
            <a:fillRect/>
          </a:stretch>
        </p:blipFill>
        <p:spPr>
          <a:xfrm>
            <a:off x="2814777" y="3784106"/>
            <a:ext cx="1816294" cy="1054640"/>
          </a:xfrm>
          <a:prstGeom prst="rect">
            <a:avLst/>
          </a:prstGeom>
        </p:spPr>
      </p:pic>
      <p:pic>
        <p:nvPicPr>
          <p:cNvPr id="8" name="Picture 7" descr="Screen view of Department Chair review process. Includes Instructions and upload boxes.">
            <a:extLst>
              <a:ext uri="{FF2B5EF4-FFF2-40B4-BE49-F238E27FC236}">
                <a16:creationId xmlns:a16="http://schemas.microsoft.com/office/drawing/2014/main" id="{628C4143-D98C-43E2-B962-C25FE757150A}"/>
              </a:ext>
            </a:extLst>
          </p:cNvPr>
          <p:cNvPicPr>
            <a:picLocks noChangeAspect="1"/>
          </p:cNvPicPr>
          <p:nvPr/>
        </p:nvPicPr>
        <p:blipFill>
          <a:blip r:embed="rId6"/>
          <a:stretch>
            <a:fillRect/>
          </a:stretch>
        </p:blipFill>
        <p:spPr>
          <a:xfrm>
            <a:off x="382579" y="4202572"/>
            <a:ext cx="2035502" cy="7863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txBox="1">
            <a:spLocks noGrp="1"/>
          </p:cNvSpPr>
          <p:nvPr>
            <p:ph type="title" idx="4294967295"/>
          </p:nvPr>
        </p:nvSpPr>
        <p:spPr>
          <a:xfrm>
            <a:off x="188464" y="266375"/>
            <a:ext cx="8774052" cy="65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Faculty member submission PDF packet</a:t>
            </a:r>
          </a:p>
        </p:txBody>
      </p:sp>
      <p:sp>
        <p:nvSpPr>
          <p:cNvPr id="3" name="TextBox 2">
            <a:extLst>
              <a:ext uri="{FF2B5EF4-FFF2-40B4-BE49-F238E27FC236}">
                <a16:creationId xmlns:a16="http://schemas.microsoft.com/office/drawing/2014/main" id="{869A0185-BEFE-4701-A9A7-6C4B6FBF827F}"/>
              </a:ext>
            </a:extLst>
          </p:cNvPr>
          <p:cNvSpPr txBox="1"/>
          <p:nvPr/>
        </p:nvSpPr>
        <p:spPr>
          <a:xfrm>
            <a:off x="7215084" y="1414983"/>
            <a:ext cx="1561820" cy="1815882"/>
          </a:xfrm>
          <a:prstGeom prst="rect">
            <a:avLst/>
          </a:prstGeom>
          <a:noFill/>
        </p:spPr>
        <p:txBody>
          <a:bodyPr wrap="square" rtlCol="0">
            <a:spAutoFit/>
          </a:bodyPr>
          <a:lstStyle/>
          <a:p>
            <a:r>
              <a:rPr lang="en-US" dirty="0">
                <a:latin typeface="Fira Sans" panose="020B0503050000020004" pitchFamily="34" charset="0"/>
              </a:rPr>
              <a:t>This video has no audio but it will visualize how the downloaded application packet will be organized.</a:t>
            </a:r>
          </a:p>
        </p:txBody>
      </p:sp>
      <p:pic>
        <p:nvPicPr>
          <p:cNvPr id="2" name="Application Packet Download (1)" descr="This video shows the application packet is organized with a table of contents and all of the supporting material and submitted documents.">
            <a:hlinkClick r:id="" action="ppaction://media"/>
            <a:extLst>
              <a:ext uri="{FF2B5EF4-FFF2-40B4-BE49-F238E27FC236}">
                <a16:creationId xmlns:a16="http://schemas.microsoft.com/office/drawing/2014/main" id="{E63D4496-E027-46F9-997F-13CFE986584A}"/>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7096" y="928849"/>
            <a:ext cx="6701150" cy="339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3"/>
          <p:cNvSpPr txBox="1">
            <a:spLocks noGrp="1"/>
          </p:cNvSpPr>
          <p:nvPr>
            <p:ph type="title" idx="4294967295"/>
          </p:nvPr>
        </p:nvSpPr>
        <p:spPr>
          <a:xfrm>
            <a:off x="4959075" y="233475"/>
            <a:ext cx="3944700" cy="47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Department Chair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Review Process</a:t>
            </a:r>
          </a:p>
        </p:txBody>
      </p:sp>
      <p:sp>
        <p:nvSpPr>
          <p:cNvPr id="288" name="Google Shape;288;p33"/>
          <p:cNvSpPr txBox="1"/>
          <p:nvPr/>
        </p:nvSpPr>
        <p:spPr>
          <a:xfrm>
            <a:off x="5194725" y="1121930"/>
            <a:ext cx="3473400" cy="27255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 dirty="0">
                <a:solidFill>
                  <a:schemeClr val="dk1"/>
                </a:solidFill>
                <a:latin typeface="Fira Sans" panose="020B0503050000020004" pitchFamily="34" charset="0"/>
                <a:ea typeface="Times New Roman"/>
                <a:cs typeface="Times New Roman"/>
                <a:sym typeface="Times New Roman"/>
              </a:rPr>
              <a:t>6. The Department Chair will receive the Vote Justification Forms and APT Recommendation letter to review and compile with their recommendation letter to upload to the indicated area ‘Choose File’</a:t>
            </a:r>
            <a:endParaRPr dirty="0">
              <a:solidFill>
                <a:schemeClr val="dk1"/>
              </a:solidFill>
              <a:latin typeface="Fira Sans" panose="020B0503050000020004" pitchFamily="34" charset="0"/>
              <a:ea typeface="Times New Roman"/>
              <a:cs typeface="Times New Roman"/>
              <a:sym typeface="Times New Roman"/>
            </a:endParaRPr>
          </a:p>
          <a:p>
            <a:pPr lvl="0" algn="l" rtl="0">
              <a:spcBef>
                <a:spcPts val="0"/>
              </a:spcBef>
              <a:spcAft>
                <a:spcPts val="0"/>
              </a:spcAft>
            </a:pPr>
            <a:endParaRPr dirty="0">
              <a:solidFill>
                <a:schemeClr val="dk1"/>
              </a:solidFill>
              <a:latin typeface="Fira Sans" panose="020B0503050000020004" pitchFamily="34" charset="0"/>
              <a:ea typeface="Times New Roman"/>
              <a:cs typeface="Times New Roman"/>
              <a:sym typeface="Times New Roman"/>
            </a:endParaRPr>
          </a:p>
          <a:p>
            <a:pPr lvl="2"/>
            <a:r>
              <a:rPr lang="en" dirty="0">
                <a:solidFill>
                  <a:schemeClr val="dk1"/>
                </a:solidFill>
                <a:latin typeface="Fira Sans" panose="020B0503050000020004" pitchFamily="34" charset="0"/>
                <a:ea typeface="Times New Roman"/>
                <a:cs typeface="Times New Roman"/>
                <a:sym typeface="Times New Roman"/>
              </a:rPr>
              <a:t>7. Click the box to acknowledge the    review of the application</a:t>
            </a:r>
          </a:p>
          <a:p>
            <a:pPr lvl="2"/>
            <a:endParaRPr lang="en" dirty="0">
              <a:solidFill>
                <a:schemeClr val="dk1"/>
              </a:solidFill>
              <a:latin typeface="Fira Sans" panose="020B0503050000020004" pitchFamily="34" charset="0"/>
              <a:ea typeface="Times New Roman"/>
              <a:cs typeface="Times New Roman"/>
              <a:sym typeface="Times New Roman"/>
            </a:endParaRPr>
          </a:p>
          <a:p>
            <a:pPr lvl="2"/>
            <a:r>
              <a:rPr lang="en" dirty="0">
                <a:solidFill>
                  <a:schemeClr val="dk1"/>
                </a:solidFill>
                <a:latin typeface="Fira Sans" panose="020B0503050000020004" pitchFamily="34" charset="0"/>
                <a:ea typeface="Times New Roman"/>
                <a:cs typeface="Times New Roman"/>
                <a:sym typeface="Times New Roman"/>
              </a:rPr>
              <a:t>8. Select Yes or No </a:t>
            </a:r>
            <a:r>
              <a:rPr lang="en-US" dirty="0">
                <a:solidFill>
                  <a:schemeClr val="dk1"/>
                </a:solidFill>
                <a:latin typeface="Fira Sans" panose="020B0503050000020004" pitchFamily="34" charset="0"/>
                <a:ea typeface="Times New Roman"/>
                <a:cs typeface="Times New Roman"/>
                <a:sym typeface="Times New Roman"/>
              </a:rPr>
              <a:t>if you have notified the applicant of the APT Committee’s recommendation</a:t>
            </a:r>
            <a:endParaRPr dirty="0">
              <a:solidFill>
                <a:schemeClr val="dk1"/>
              </a:solidFill>
              <a:latin typeface="Fira Sans" panose="020B0503050000020004" pitchFamily="34" charset="0"/>
              <a:ea typeface="Times New Roman"/>
              <a:cs typeface="Times New Roman"/>
              <a:sym typeface="Times New Roman"/>
            </a:endParaRPr>
          </a:p>
          <a:p>
            <a:pPr marL="342900" lvl="0" indent="-342900" algn="l" rtl="0">
              <a:spcBef>
                <a:spcPts val="0"/>
              </a:spcBef>
              <a:spcAft>
                <a:spcPts val="0"/>
              </a:spcAft>
              <a:buFont typeface="+mj-lt"/>
              <a:buAutoNum type="arabicPeriod" startAt="6"/>
            </a:pPr>
            <a:endParaRPr dirty="0">
              <a:solidFill>
                <a:schemeClr val="dk1"/>
              </a:solidFill>
              <a:latin typeface="Fira Sans" panose="020B0503050000020004" pitchFamily="34" charset="0"/>
              <a:ea typeface="Times New Roman"/>
              <a:cs typeface="Times New Roman"/>
              <a:sym typeface="Times New Roman"/>
            </a:endParaRPr>
          </a:p>
          <a:p>
            <a:pPr lvl="0" algn="l" rtl="0">
              <a:spcBef>
                <a:spcPts val="0"/>
              </a:spcBef>
              <a:spcAft>
                <a:spcPts val="0"/>
              </a:spcAft>
            </a:pPr>
            <a:r>
              <a:rPr lang="en" dirty="0">
                <a:solidFill>
                  <a:schemeClr val="dk1"/>
                </a:solidFill>
                <a:latin typeface="Fira Sans" panose="020B0503050000020004" pitchFamily="34" charset="0"/>
                <a:ea typeface="Times New Roman"/>
                <a:cs typeface="Times New Roman"/>
                <a:sym typeface="Times New Roman"/>
              </a:rPr>
              <a:t>9. ‘Save as Draft’ or ‘Submit’</a:t>
            </a:r>
            <a:endParaRPr dirty="0">
              <a:solidFill>
                <a:schemeClr val="dk1"/>
              </a:solidFill>
              <a:latin typeface="Fira Sans" panose="020B0503050000020004" pitchFamily="34" charset="0"/>
              <a:ea typeface="Times New Roman"/>
              <a:cs typeface="Times New Roman"/>
              <a:sym typeface="Times New Roman"/>
            </a:endParaRPr>
          </a:p>
        </p:txBody>
      </p:sp>
      <p:pic>
        <p:nvPicPr>
          <p:cNvPr id="5" name="Picture 4" descr="Screen view of Department Chair review process. Includes Instructions and upload boxes.">
            <a:extLst>
              <a:ext uri="{FF2B5EF4-FFF2-40B4-BE49-F238E27FC236}">
                <a16:creationId xmlns:a16="http://schemas.microsoft.com/office/drawing/2014/main" id="{F335D6DB-DDF3-4B6A-AB5F-44411B7CD12B}"/>
              </a:ext>
            </a:extLst>
          </p:cNvPr>
          <p:cNvPicPr>
            <a:picLocks noChangeAspect="1"/>
          </p:cNvPicPr>
          <p:nvPr/>
        </p:nvPicPr>
        <p:blipFill>
          <a:blip r:embed="rId3"/>
          <a:stretch>
            <a:fillRect/>
          </a:stretch>
        </p:blipFill>
        <p:spPr>
          <a:xfrm>
            <a:off x="240225" y="154576"/>
            <a:ext cx="2320210" cy="4156850"/>
          </a:xfrm>
          <a:prstGeom prst="rect">
            <a:avLst/>
          </a:prstGeom>
        </p:spPr>
      </p:pic>
      <p:pic>
        <p:nvPicPr>
          <p:cNvPr id="6" name="Picture 5" descr="Screen view of Department Chair review process. Includes Instructions and upload boxes.">
            <a:extLst>
              <a:ext uri="{FF2B5EF4-FFF2-40B4-BE49-F238E27FC236}">
                <a16:creationId xmlns:a16="http://schemas.microsoft.com/office/drawing/2014/main" id="{B9410B7C-EA7B-4CA5-9A86-39BECC63CF18}"/>
              </a:ext>
            </a:extLst>
          </p:cNvPr>
          <p:cNvPicPr>
            <a:picLocks noChangeAspect="1"/>
          </p:cNvPicPr>
          <p:nvPr/>
        </p:nvPicPr>
        <p:blipFill>
          <a:blip r:embed="rId4"/>
          <a:stretch>
            <a:fillRect/>
          </a:stretch>
        </p:blipFill>
        <p:spPr>
          <a:xfrm>
            <a:off x="2755706" y="202296"/>
            <a:ext cx="1816294" cy="3581810"/>
          </a:xfrm>
          <a:prstGeom prst="rect">
            <a:avLst/>
          </a:prstGeom>
        </p:spPr>
      </p:pic>
      <p:pic>
        <p:nvPicPr>
          <p:cNvPr id="7" name="Picture 6" descr="Screen view of Department Chair review process. Includes Instructions and upload boxes.">
            <a:extLst>
              <a:ext uri="{FF2B5EF4-FFF2-40B4-BE49-F238E27FC236}">
                <a16:creationId xmlns:a16="http://schemas.microsoft.com/office/drawing/2014/main" id="{B3216D30-6AE1-4D21-A045-B56EF0EDD92B}"/>
              </a:ext>
            </a:extLst>
          </p:cNvPr>
          <p:cNvPicPr>
            <a:picLocks noChangeAspect="1"/>
          </p:cNvPicPr>
          <p:nvPr/>
        </p:nvPicPr>
        <p:blipFill>
          <a:blip r:embed="rId5"/>
          <a:stretch>
            <a:fillRect/>
          </a:stretch>
        </p:blipFill>
        <p:spPr>
          <a:xfrm>
            <a:off x="2755706" y="3784106"/>
            <a:ext cx="1816294" cy="1054640"/>
          </a:xfrm>
          <a:prstGeom prst="rect">
            <a:avLst/>
          </a:prstGeom>
        </p:spPr>
      </p:pic>
      <p:pic>
        <p:nvPicPr>
          <p:cNvPr id="2" name="Picture 1" descr="Screen view of Department Chair review process. Includes Instructions and upload boxes.">
            <a:extLst>
              <a:ext uri="{FF2B5EF4-FFF2-40B4-BE49-F238E27FC236}">
                <a16:creationId xmlns:a16="http://schemas.microsoft.com/office/drawing/2014/main" id="{AEA98A35-899B-4A60-9F0C-8E0340E4F0DB}"/>
              </a:ext>
            </a:extLst>
          </p:cNvPr>
          <p:cNvPicPr>
            <a:picLocks noChangeAspect="1"/>
          </p:cNvPicPr>
          <p:nvPr/>
        </p:nvPicPr>
        <p:blipFill>
          <a:blip r:embed="rId6"/>
          <a:stretch>
            <a:fillRect/>
          </a:stretch>
        </p:blipFill>
        <p:spPr>
          <a:xfrm>
            <a:off x="382579" y="4202572"/>
            <a:ext cx="2035502" cy="7863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 name="Title 1">
            <a:extLst>
              <a:ext uri="{FF2B5EF4-FFF2-40B4-BE49-F238E27FC236}">
                <a16:creationId xmlns:a16="http://schemas.microsoft.com/office/drawing/2014/main" id="{7A010F4E-8B62-42E2-B8F4-396C95CC134C}"/>
              </a:ext>
            </a:extLst>
          </p:cNvPr>
          <p:cNvSpPr>
            <a:spLocks noGrp="1"/>
          </p:cNvSpPr>
          <p:nvPr>
            <p:ph type="title" idx="4294967295"/>
          </p:nvPr>
        </p:nvSpPr>
        <p:spPr>
          <a:xfrm>
            <a:off x="790575" y="-1864792"/>
            <a:ext cx="8229600" cy="771600"/>
          </a:xfrm>
        </p:spPr>
        <p:txBody>
          <a:bodyPr/>
          <a:lstStyle/>
          <a:p>
            <a:r>
              <a:rPr lang="en-US" dirty="0"/>
              <a:t>Dean’s Office Administrator and</a:t>
            </a:r>
            <a:r>
              <a:rPr lang="en-US" baseline="0" dirty="0"/>
              <a:t> Dean Review Process</a:t>
            </a:r>
            <a:endParaRPr lang="en-US" dirty="0"/>
          </a:p>
        </p:txBody>
      </p:sp>
      <p:sp>
        <p:nvSpPr>
          <p:cNvPr id="294" name="Google Shape;294;p34"/>
          <p:cNvSpPr txBox="1"/>
          <p:nvPr/>
        </p:nvSpPr>
        <p:spPr>
          <a:xfrm>
            <a:off x="202350" y="271925"/>
            <a:ext cx="8739299" cy="8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dirty="0">
                <a:solidFill>
                  <a:schemeClr val="dk1"/>
                </a:solidFill>
                <a:latin typeface="Fira Sans" panose="020B0503050000020004" pitchFamily="34" charset="0"/>
                <a:ea typeface="Times New Roman"/>
                <a:cs typeface="Times New Roman"/>
                <a:sym typeface="Times New Roman"/>
              </a:rPr>
              <a:t>Dean’s Office Administrator and Dean Review Process</a:t>
            </a:r>
            <a:endParaRPr sz="2500" b="1" dirty="0">
              <a:solidFill>
                <a:schemeClr val="dk1"/>
              </a:solidFill>
              <a:latin typeface="Fira Sans" panose="020B0503050000020004" pitchFamily="34" charset="0"/>
              <a:ea typeface="Times New Roman"/>
              <a:cs typeface="Times New Roman"/>
              <a:sym typeface="Times New Roman"/>
            </a:endParaRPr>
          </a:p>
        </p:txBody>
      </p:sp>
      <p:sp>
        <p:nvSpPr>
          <p:cNvPr id="295" name="Google Shape;295;p34"/>
          <p:cNvSpPr txBox="1"/>
          <p:nvPr/>
        </p:nvSpPr>
        <p:spPr>
          <a:xfrm>
            <a:off x="5664075" y="1126550"/>
            <a:ext cx="3076800" cy="31545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Similar steps to the department chair review process</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Email notification for College Administrator &amp; Dean (left)</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You can gain access to your inbox through the email notification or by signing into InfoReady and click ‘Reviews’</a:t>
            </a:r>
            <a:endParaRPr dirty="0">
              <a:solidFill>
                <a:schemeClr val="dk1"/>
              </a:solidFill>
              <a:latin typeface="Fira Sans" panose="020B0503050000020004" pitchFamily="34" charset="0"/>
              <a:ea typeface="Times New Roman"/>
              <a:cs typeface="Times New Roman"/>
              <a:sym typeface="Times New Roman"/>
            </a:endParaRPr>
          </a:p>
        </p:txBody>
      </p:sp>
      <p:pic>
        <p:nvPicPr>
          <p:cNvPr id="296" name="Google Shape;296;p34" descr="This email notification is for the Dean's Office Administrator and Dean Review Process. This notification states, 'Hello name of applicant, below is a summary of your current assigned reviews at Appalachian State University as of 7/22/2024. Click 'Go To Reviews' button below to log in to view and manage your assignments. Once you're there, you will see a to-do list of your pending reviews and can navigate to reviews that have been previously submitted. If there are any additional details and instructions from administrators, you will find them below the summary. The email then lists the pending review totals."/>
          <p:cNvPicPr preferRelativeResize="0"/>
          <p:nvPr/>
        </p:nvPicPr>
        <p:blipFill>
          <a:blip r:embed="rId3">
            <a:alphaModFix/>
          </a:blip>
          <a:stretch>
            <a:fillRect/>
          </a:stretch>
        </p:blipFill>
        <p:spPr>
          <a:xfrm>
            <a:off x="202350" y="1038125"/>
            <a:ext cx="5461725" cy="324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idx="4294967295"/>
          </p:nvPr>
        </p:nvSpPr>
        <p:spPr>
          <a:xfrm>
            <a:off x="687600" y="607050"/>
            <a:ext cx="2597950" cy="1513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500" i="0" u="none" strike="noStrike" kern="0" cap="none" spc="0" normalizeH="0" baseline="0" noProof="0" dirty="0">
                <a:ln>
                  <a:noFill/>
                </a:ln>
                <a:solidFill>
                  <a:srgbClr val="000000"/>
                </a:solidFill>
                <a:effectLst/>
                <a:uLnTx/>
                <a:uFillTx/>
                <a:latin typeface="Fira Sans"/>
                <a:ea typeface="Fira Sans"/>
                <a:cs typeface="Fira Sans"/>
                <a:sym typeface="Fira Sans"/>
              </a:rPr>
              <a:t>What is </a:t>
            </a:r>
            <a:r>
              <a:rPr kumimoji="0" lang="en-US" sz="2500" i="0" u="none" strike="noStrike" kern="0" cap="none" spc="0" normalizeH="0" baseline="0" noProof="0" dirty="0" err="1">
                <a:ln>
                  <a:noFill/>
                </a:ln>
                <a:solidFill>
                  <a:srgbClr val="000000"/>
                </a:solidFill>
                <a:effectLst/>
                <a:uLnTx/>
                <a:uFillTx/>
                <a:latin typeface="Fira Sans"/>
                <a:ea typeface="Fira Sans"/>
                <a:cs typeface="Fira Sans"/>
                <a:sym typeface="Fira Sans"/>
              </a:rPr>
              <a:t>InfoReady</a:t>
            </a:r>
            <a:r>
              <a:rPr kumimoji="0" lang="en-US" sz="2500" i="0" u="none" strike="noStrike" kern="0" cap="none" spc="0" normalizeH="0" baseline="0" noProof="0" dirty="0">
                <a:ln>
                  <a:noFill/>
                </a:ln>
                <a:solidFill>
                  <a:srgbClr val="000000"/>
                </a:solidFill>
                <a:effectLst/>
                <a:uLnTx/>
                <a:uFillTx/>
                <a:latin typeface="Fira Sans"/>
                <a:ea typeface="Fira Sans"/>
                <a:cs typeface="Fira Sans"/>
                <a:sym typeface="Fira Sans"/>
              </a:rPr>
              <a:t>?</a:t>
            </a:r>
            <a:endParaRPr kumimoji="0" lang="en-US" sz="1600" i="0" u="none" strike="noStrike" kern="0" cap="none" spc="0" normalizeH="0" baseline="0" noProof="0" dirty="0">
              <a:ln>
                <a:noFill/>
              </a:ln>
              <a:solidFill>
                <a:srgbClr val="000000"/>
              </a:solidFill>
              <a:effectLst/>
              <a:uLnTx/>
              <a:uFillTx/>
              <a:latin typeface="Fira Sans"/>
              <a:ea typeface="Fira Sans"/>
              <a:cs typeface="Fira Sans"/>
              <a:sym typeface="Fira Sans"/>
            </a:endParaRPr>
          </a:p>
        </p:txBody>
      </p:sp>
      <p:sp>
        <p:nvSpPr>
          <p:cNvPr id="92" name="Google Shape;92;p16"/>
          <p:cNvSpPr txBox="1"/>
          <p:nvPr/>
        </p:nvSpPr>
        <p:spPr>
          <a:xfrm>
            <a:off x="553800" y="3127250"/>
            <a:ext cx="2877900" cy="82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dirty="0">
                <a:solidFill>
                  <a:srgbClr val="000000"/>
                </a:solidFill>
                <a:latin typeface="Fira Sans"/>
                <a:ea typeface="Fira Sans"/>
                <a:cs typeface="Fira Sans"/>
                <a:sym typeface="Fira Sans"/>
              </a:rPr>
              <a:t>How will this help or change the submission process?</a:t>
            </a:r>
            <a:endParaRPr sz="2500" dirty="0">
              <a:solidFill>
                <a:srgbClr val="000000"/>
              </a:solidFill>
              <a:latin typeface="Fira Sans"/>
              <a:ea typeface="Fira Sans"/>
              <a:cs typeface="Fira Sans"/>
              <a:sym typeface="Fira Sans"/>
            </a:endParaRPr>
          </a:p>
        </p:txBody>
      </p:sp>
      <p:grpSp>
        <p:nvGrpSpPr>
          <p:cNvPr id="94" name="Google Shape;94;p16">
            <a:extLst>
              <a:ext uri="{C183D7F6-B498-43B3-948B-1728B52AA6E4}">
                <adec:decorative xmlns:adec="http://schemas.microsoft.com/office/drawing/2017/decorative" val="1"/>
              </a:ext>
            </a:extLst>
          </p:cNvPr>
          <p:cNvGrpSpPr/>
          <p:nvPr/>
        </p:nvGrpSpPr>
        <p:grpSpPr>
          <a:xfrm>
            <a:off x="3517438" y="757683"/>
            <a:ext cx="3083425" cy="1258553"/>
            <a:chOff x="3517438" y="757683"/>
            <a:chExt cx="3083425" cy="1258553"/>
          </a:xfrm>
        </p:grpSpPr>
        <p:sp>
          <p:nvSpPr>
            <p:cNvPr id="95" name="Google Shape;95;p16"/>
            <p:cNvSpPr/>
            <p:nvPr/>
          </p:nvSpPr>
          <p:spPr>
            <a:xfrm flipH="1">
              <a:off x="3529563" y="1002836"/>
              <a:ext cx="2943250" cy="1005125"/>
            </a:xfrm>
            <a:custGeom>
              <a:avLst/>
              <a:gdLst/>
              <a:ahLst/>
              <a:cxnLst/>
              <a:rect l="l" t="t" r="r" b="b"/>
              <a:pathLst>
                <a:path w="117730" h="40205" extrusionOk="0">
                  <a:moveTo>
                    <a:pt x="30607" y="1"/>
                  </a:moveTo>
                  <a:cubicBezTo>
                    <a:pt x="23263" y="75"/>
                    <a:pt x="15882" y="336"/>
                    <a:pt x="8538" y="784"/>
                  </a:cubicBezTo>
                  <a:cubicBezTo>
                    <a:pt x="7158" y="895"/>
                    <a:pt x="5704" y="970"/>
                    <a:pt x="4437" y="1641"/>
                  </a:cubicBezTo>
                  <a:cubicBezTo>
                    <a:pt x="2797" y="2461"/>
                    <a:pt x="1716" y="4176"/>
                    <a:pt x="1194" y="5928"/>
                  </a:cubicBezTo>
                  <a:cubicBezTo>
                    <a:pt x="373" y="8687"/>
                    <a:pt x="784" y="12340"/>
                    <a:pt x="672" y="15211"/>
                  </a:cubicBezTo>
                  <a:cubicBezTo>
                    <a:pt x="485" y="21138"/>
                    <a:pt x="1" y="20877"/>
                    <a:pt x="38" y="27066"/>
                  </a:cubicBezTo>
                  <a:cubicBezTo>
                    <a:pt x="113" y="31502"/>
                    <a:pt x="336" y="36759"/>
                    <a:pt x="4772" y="39107"/>
                  </a:cubicBezTo>
                  <a:cubicBezTo>
                    <a:pt x="6489" y="40037"/>
                    <a:pt x="8433" y="40204"/>
                    <a:pt x="10382" y="40204"/>
                  </a:cubicBezTo>
                  <a:cubicBezTo>
                    <a:pt x="11482" y="40204"/>
                    <a:pt x="12583" y="40151"/>
                    <a:pt x="13645" y="40151"/>
                  </a:cubicBezTo>
                  <a:cubicBezTo>
                    <a:pt x="15360" y="40132"/>
                    <a:pt x="37113" y="40123"/>
                    <a:pt x="58870" y="40123"/>
                  </a:cubicBezTo>
                  <a:cubicBezTo>
                    <a:pt x="80627" y="40123"/>
                    <a:pt x="102389" y="40132"/>
                    <a:pt x="104123" y="40151"/>
                  </a:cubicBezTo>
                  <a:cubicBezTo>
                    <a:pt x="105185" y="40151"/>
                    <a:pt x="106281" y="40204"/>
                    <a:pt x="107376" y="40204"/>
                  </a:cubicBezTo>
                  <a:cubicBezTo>
                    <a:pt x="109317" y="40204"/>
                    <a:pt x="111255" y="40037"/>
                    <a:pt x="112995" y="39107"/>
                  </a:cubicBezTo>
                  <a:cubicBezTo>
                    <a:pt x="117432" y="36759"/>
                    <a:pt x="117693" y="31502"/>
                    <a:pt x="117693" y="27066"/>
                  </a:cubicBezTo>
                  <a:cubicBezTo>
                    <a:pt x="117730" y="20877"/>
                    <a:pt x="117283" y="21138"/>
                    <a:pt x="117059" y="15211"/>
                  </a:cubicBezTo>
                  <a:cubicBezTo>
                    <a:pt x="116984" y="12340"/>
                    <a:pt x="117394" y="8687"/>
                    <a:pt x="116574" y="5928"/>
                  </a:cubicBezTo>
                  <a:cubicBezTo>
                    <a:pt x="116015" y="4176"/>
                    <a:pt x="114934" y="2461"/>
                    <a:pt x="113294" y="1641"/>
                  </a:cubicBezTo>
                  <a:cubicBezTo>
                    <a:pt x="112063" y="970"/>
                    <a:pt x="110610" y="895"/>
                    <a:pt x="109193" y="784"/>
                  </a:cubicBezTo>
                  <a:cubicBezTo>
                    <a:pt x="101849" y="336"/>
                    <a:pt x="37951" y="75"/>
                    <a:pt x="30607" y="1"/>
                  </a:cubicBezTo>
                  <a:close/>
                </a:path>
              </a:pathLst>
            </a:custGeom>
            <a:solidFill>
              <a:srgbClr val="FF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flipH="1">
              <a:off x="3517438" y="994561"/>
              <a:ext cx="2967500" cy="1021675"/>
            </a:xfrm>
            <a:custGeom>
              <a:avLst/>
              <a:gdLst/>
              <a:ahLst/>
              <a:cxnLst/>
              <a:rect l="l" t="t" r="r" b="b"/>
              <a:pathLst>
                <a:path w="118700" h="40867" extrusionOk="0">
                  <a:moveTo>
                    <a:pt x="30980" y="0"/>
                  </a:moveTo>
                  <a:cubicBezTo>
                    <a:pt x="25314" y="75"/>
                    <a:pt x="19685" y="261"/>
                    <a:pt x="14018" y="522"/>
                  </a:cubicBezTo>
                  <a:lnTo>
                    <a:pt x="9805" y="709"/>
                  </a:lnTo>
                  <a:cubicBezTo>
                    <a:pt x="8389" y="783"/>
                    <a:pt x="6935" y="821"/>
                    <a:pt x="5518" y="1343"/>
                  </a:cubicBezTo>
                  <a:cubicBezTo>
                    <a:pt x="4139" y="1864"/>
                    <a:pt x="2946" y="2908"/>
                    <a:pt x="2238" y="4250"/>
                  </a:cubicBezTo>
                  <a:cubicBezTo>
                    <a:pt x="1529" y="5518"/>
                    <a:pt x="1119" y="6935"/>
                    <a:pt x="1007" y="8388"/>
                  </a:cubicBezTo>
                  <a:cubicBezTo>
                    <a:pt x="747" y="10737"/>
                    <a:pt x="970" y="13198"/>
                    <a:pt x="821" y="15248"/>
                  </a:cubicBezTo>
                  <a:cubicBezTo>
                    <a:pt x="709" y="17224"/>
                    <a:pt x="523" y="19125"/>
                    <a:pt x="299" y="21101"/>
                  </a:cubicBezTo>
                  <a:cubicBezTo>
                    <a:pt x="75" y="23077"/>
                    <a:pt x="1" y="25053"/>
                    <a:pt x="38" y="27028"/>
                  </a:cubicBezTo>
                  <a:cubicBezTo>
                    <a:pt x="1" y="29041"/>
                    <a:pt x="150" y="31017"/>
                    <a:pt x="486" y="32993"/>
                  </a:cubicBezTo>
                  <a:cubicBezTo>
                    <a:pt x="709" y="34000"/>
                    <a:pt x="1007" y="35006"/>
                    <a:pt x="1418" y="35938"/>
                  </a:cubicBezTo>
                  <a:cubicBezTo>
                    <a:pt x="1902" y="36870"/>
                    <a:pt x="2536" y="37728"/>
                    <a:pt x="3282" y="38436"/>
                  </a:cubicBezTo>
                  <a:cubicBezTo>
                    <a:pt x="3468" y="38622"/>
                    <a:pt x="3654" y="38772"/>
                    <a:pt x="3841" y="38921"/>
                  </a:cubicBezTo>
                  <a:lnTo>
                    <a:pt x="4363" y="39293"/>
                  </a:lnTo>
                  <a:cubicBezTo>
                    <a:pt x="4549" y="39405"/>
                    <a:pt x="4735" y="39517"/>
                    <a:pt x="4885" y="39592"/>
                  </a:cubicBezTo>
                  <a:cubicBezTo>
                    <a:pt x="5220" y="39778"/>
                    <a:pt x="5518" y="39964"/>
                    <a:pt x="5854" y="40076"/>
                  </a:cubicBezTo>
                  <a:cubicBezTo>
                    <a:pt x="6264" y="40225"/>
                    <a:pt x="6674" y="40300"/>
                    <a:pt x="7084" y="40300"/>
                  </a:cubicBezTo>
                  <a:cubicBezTo>
                    <a:pt x="7233" y="40263"/>
                    <a:pt x="7159" y="40188"/>
                    <a:pt x="6860" y="40039"/>
                  </a:cubicBezTo>
                  <a:cubicBezTo>
                    <a:pt x="6599" y="39890"/>
                    <a:pt x="6152" y="39703"/>
                    <a:pt x="5556" y="39331"/>
                  </a:cubicBezTo>
                  <a:cubicBezTo>
                    <a:pt x="4698" y="38846"/>
                    <a:pt x="3953" y="38175"/>
                    <a:pt x="3356" y="37429"/>
                  </a:cubicBezTo>
                  <a:cubicBezTo>
                    <a:pt x="2722" y="36609"/>
                    <a:pt x="2275" y="35715"/>
                    <a:pt x="1977" y="34745"/>
                  </a:cubicBezTo>
                  <a:cubicBezTo>
                    <a:pt x="1492" y="33105"/>
                    <a:pt x="1268" y="31427"/>
                    <a:pt x="1231" y="29750"/>
                  </a:cubicBezTo>
                  <a:cubicBezTo>
                    <a:pt x="1194" y="27998"/>
                    <a:pt x="1268" y="26208"/>
                    <a:pt x="1306" y="24381"/>
                  </a:cubicBezTo>
                  <a:cubicBezTo>
                    <a:pt x="1343" y="22592"/>
                    <a:pt x="1604" y="20728"/>
                    <a:pt x="1753" y="18752"/>
                  </a:cubicBezTo>
                  <a:cubicBezTo>
                    <a:pt x="1828" y="17783"/>
                    <a:pt x="1902" y="16776"/>
                    <a:pt x="1939" y="15770"/>
                  </a:cubicBezTo>
                  <a:cubicBezTo>
                    <a:pt x="1977" y="14726"/>
                    <a:pt x="1939" y="13682"/>
                    <a:pt x="1939" y="12638"/>
                  </a:cubicBezTo>
                  <a:cubicBezTo>
                    <a:pt x="1865" y="11147"/>
                    <a:pt x="1939" y="9656"/>
                    <a:pt x="2089" y="8165"/>
                  </a:cubicBezTo>
                  <a:cubicBezTo>
                    <a:pt x="2163" y="7382"/>
                    <a:pt x="2350" y="6636"/>
                    <a:pt x="2610" y="5928"/>
                  </a:cubicBezTo>
                  <a:cubicBezTo>
                    <a:pt x="2871" y="5220"/>
                    <a:pt x="3244" y="4549"/>
                    <a:pt x="3729" y="3952"/>
                  </a:cubicBezTo>
                  <a:cubicBezTo>
                    <a:pt x="4176" y="3356"/>
                    <a:pt x="4773" y="2871"/>
                    <a:pt x="5444" y="2498"/>
                  </a:cubicBezTo>
                  <a:cubicBezTo>
                    <a:pt x="6152" y="2200"/>
                    <a:pt x="6935" y="1976"/>
                    <a:pt x="7755" y="1902"/>
                  </a:cubicBezTo>
                  <a:cubicBezTo>
                    <a:pt x="8575" y="1827"/>
                    <a:pt x="9470" y="1790"/>
                    <a:pt x="10365" y="1715"/>
                  </a:cubicBezTo>
                  <a:lnTo>
                    <a:pt x="13049" y="1566"/>
                  </a:lnTo>
                  <a:cubicBezTo>
                    <a:pt x="18976" y="1231"/>
                    <a:pt x="24941" y="1007"/>
                    <a:pt x="30943" y="932"/>
                  </a:cubicBezTo>
                  <a:lnTo>
                    <a:pt x="48949" y="1044"/>
                  </a:lnTo>
                  <a:lnTo>
                    <a:pt x="61401" y="1007"/>
                  </a:lnTo>
                  <a:cubicBezTo>
                    <a:pt x="74113" y="1044"/>
                    <a:pt x="86788" y="1119"/>
                    <a:pt x="99463" y="1268"/>
                  </a:cubicBezTo>
                  <a:cubicBezTo>
                    <a:pt x="102557" y="1305"/>
                    <a:pt x="105689" y="1343"/>
                    <a:pt x="108783" y="1454"/>
                  </a:cubicBezTo>
                  <a:cubicBezTo>
                    <a:pt x="110312" y="1492"/>
                    <a:pt x="111877" y="1529"/>
                    <a:pt x="113219" y="2014"/>
                  </a:cubicBezTo>
                  <a:cubicBezTo>
                    <a:pt x="114599" y="2573"/>
                    <a:pt x="115680" y="3617"/>
                    <a:pt x="116276" y="4959"/>
                  </a:cubicBezTo>
                  <a:cubicBezTo>
                    <a:pt x="116910" y="6301"/>
                    <a:pt x="117246" y="7792"/>
                    <a:pt x="117283" y="9320"/>
                  </a:cubicBezTo>
                  <a:cubicBezTo>
                    <a:pt x="117357" y="10812"/>
                    <a:pt x="117320" y="12377"/>
                    <a:pt x="117320" y="13943"/>
                  </a:cubicBezTo>
                  <a:cubicBezTo>
                    <a:pt x="117283" y="15509"/>
                    <a:pt x="117395" y="17037"/>
                    <a:pt x="117507" y="18640"/>
                  </a:cubicBezTo>
                  <a:cubicBezTo>
                    <a:pt x="117618" y="20206"/>
                    <a:pt x="117842" y="21697"/>
                    <a:pt x="117917" y="23300"/>
                  </a:cubicBezTo>
                  <a:cubicBezTo>
                    <a:pt x="117991" y="24866"/>
                    <a:pt x="117991" y="26506"/>
                    <a:pt x="117991" y="28109"/>
                  </a:cubicBezTo>
                  <a:cubicBezTo>
                    <a:pt x="118028" y="29675"/>
                    <a:pt x="117879" y="31278"/>
                    <a:pt x="117618" y="32844"/>
                  </a:cubicBezTo>
                  <a:cubicBezTo>
                    <a:pt x="117544" y="33254"/>
                    <a:pt x="117469" y="33627"/>
                    <a:pt x="117320" y="34000"/>
                  </a:cubicBezTo>
                  <a:cubicBezTo>
                    <a:pt x="117208" y="34372"/>
                    <a:pt x="117096" y="34745"/>
                    <a:pt x="116947" y="35118"/>
                  </a:cubicBezTo>
                  <a:cubicBezTo>
                    <a:pt x="116649" y="35826"/>
                    <a:pt x="116276" y="36535"/>
                    <a:pt x="115792" y="37131"/>
                  </a:cubicBezTo>
                  <a:cubicBezTo>
                    <a:pt x="114822" y="38361"/>
                    <a:pt x="113480" y="39256"/>
                    <a:pt x="111989" y="39666"/>
                  </a:cubicBezTo>
                  <a:cubicBezTo>
                    <a:pt x="110604" y="39998"/>
                    <a:pt x="109194" y="40183"/>
                    <a:pt x="107780" y="40183"/>
                  </a:cubicBezTo>
                  <a:cubicBezTo>
                    <a:pt x="107443" y="40183"/>
                    <a:pt x="107107" y="40172"/>
                    <a:pt x="106770" y="40151"/>
                  </a:cubicBezTo>
                  <a:cubicBezTo>
                    <a:pt x="106173" y="40138"/>
                    <a:pt x="105577" y="40134"/>
                    <a:pt x="104981" y="40134"/>
                  </a:cubicBezTo>
                  <a:cubicBezTo>
                    <a:pt x="103788" y="40134"/>
                    <a:pt x="102595" y="40151"/>
                    <a:pt x="101402" y="40151"/>
                  </a:cubicBezTo>
                  <a:lnTo>
                    <a:pt x="90702" y="40225"/>
                  </a:lnTo>
                  <a:cubicBezTo>
                    <a:pt x="83582" y="40263"/>
                    <a:pt x="76424" y="40263"/>
                    <a:pt x="69267" y="40263"/>
                  </a:cubicBezTo>
                  <a:cubicBezTo>
                    <a:pt x="68256" y="40256"/>
                    <a:pt x="67245" y="40253"/>
                    <a:pt x="66234" y="40253"/>
                  </a:cubicBezTo>
                  <a:cubicBezTo>
                    <a:pt x="61951" y="40253"/>
                    <a:pt x="57668" y="40307"/>
                    <a:pt x="53385" y="40337"/>
                  </a:cubicBezTo>
                  <a:lnTo>
                    <a:pt x="24345" y="40449"/>
                  </a:lnTo>
                  <a:cubicBezTo>
                    <a:pt x="19535" y="40449"/>
                    <a:pt x="14726" y="40486"/>
                    <a:pt x="9880" y="40598"/>
                  </a:cubicBezTo>
                  <a:cubicBezTo>
                    <a:pt x="9060" y="40561"/>
                    <a:pt x="8202" y="40486"/>
                    <a:pt x="7382" y="40375"/>
                  </a:cubicBezTo>
                  <a:cubicBezTo>
                    <a:pt x="7277" y="40348"/>
                    <a:pt x="7153" y="40322"/>
                    <a:pt x="7102" y="40322"/>
                  </a:cubicBezTo>
                  <a:cubicBezTo>
                    <a:pt x="7081" y="40322"/>
                    <a:pt x="7073" y="40326"/>
                    <a:pt x="7084" y="40337"/>
                  </a:cubicBezTo>
                  <a:cubicBezTo>
                    <a:pt x="7233" y="40412"/>
                    <a:pt x="7420" y="40486"/>
                    <a:pt x="7606" y="40561"/>
                  </a:cubicBezTo>
                  <a:cubicBezTo>
                    <a:pt x="8582" y="40756"/>
                    <a:pt x="9587" y="40866"/>
                    <a:pt x="10595" y="40866"/>
                  </a:cubicBezTo>
                  <a:cubicBezTo>
                    <a:pt x="10742" y="40866"/>
                    <a:pt x="10889" y="40864"/>
                    <a:pt x="11036" y="40859"/>
                  </a:cubicBezTo>
                  <a:cubicBezTo>
                    <a:pt x="11968" y="40859"/>
                    <a:pt x="12862" y="40822"/>
                    <a:pt x="13794" y="40822"/>
                  </a:cubicBezTo>
                  <a:lnTo>
                    <a:pt x="22108" y="40822"/>
                  </a:lnTo>
                  <a:lnTo>
                    <a:pt x="54616" y="40859"/>
                  </a:lnTo>
                  <a:lnTo>
                    <a:pt x="72622" y="40859"/>
                  </a:lnTo>
                  <a:lnTo>
                    <a:pt x="91597" y="40785"/>
                  </a:lnTo>
                  <a:lnTo>
                    <a:pt x="101066" y="40785"/>
                  </a:lnTo>
                  <a:cubicBezTo>
                    <a:pt x="102135" y="40785"/>
                    <a:pt x="103187" y="40751"/>
                    <a:pt x="104234" y="40751"/>
                  </a:cubicBezTo>
                  <a:cubicBezTo>
                    <a:pt x="104757" y="40751"/>
                    <a:pt x="105279" y="40760"/>
                    <a:pt x="105801" y="40785"/>
                  </a:cubicBezTo>
                  <a:cubicBezTo>
                    <a:pt x="106335" y="40809"/>
                    <a:pt x="106869" y="40822"/>
                    <a:pt x="107404" y="40822"/>
                  </a:cubicBezTo>
                  <a:cubicBezTo>
                    <a:pt x="108472" y="40822"/>
                    <a:pt x="109541" y="40772"/>
                    <a:pt x="110610" y="40673"/>
                  </a:cubicBezTo>
                  <a:cubicBezTo>
                    <a:pt x="112548" y="40449"/>
                    <a:pt x="114338" y="39592"/>
                    <a:pt x="115717" y="38212"/>
                  </a:cubicBezTo>
                  <a:cubicBezTo>
                    <a:pt x="116500" y="37392"/>
                    <a:pt x="117134" y="36423"/>
                    <a:pt x="117544" y="35342"/>
                  </a:cubicBezTo>
                  <a:cubicBezTo>
                    <a:pt x="117917" y="34298"/>
                    <a:pt x="118215" y="33180"/>
                    <a:pt x="118364" y="32098"/>
                  </a:cubicBezTo>
                  <a:cubicBezTo>
                    <a:pt x="118588" y="29899"/>
                    <a:pt x="118699" y="27662"/>
                    <a:pt x="118625" y="25463"/>
                  </a:cubicBezTo>
                  <a:cubicBezTo>
                    <a:pt x="118588" y="24381"/>
                    <a:pt x="118550" y="23263"/>
                    <a:pt x="118476" y="22182"/>
                  </a:cubicBezTo>
                  <a:lnTo>
                    <a:pt x="118178" y="18901"/>
                  </a:lnTo>
                  <a:cubicBezTo>
                    <a:pt x="118066" y="17820"/>
                    <a:pt x="118028" y="16702"/>
                    <a:pt x="117991" y="15658"/>
                  </a:cubicBezTo>
                  <a:cubicBezTo>
                    <a:pt x="117954" y="14577"/>
                    <a:pt x="117991" y="13496"/>
                    <a:pt x="117991" y="12377"/>
                  </a:cubicBezTo>
                  <a:cubicBezTo>
                    <a:pt x="118066" y="10700"/>
                    <a:pt x="117991" y="9059"/>
                    <a:pt x="117767" y="7419"/>
                  </a:cubicBezTo>
                  <a:cubicBezTo>
                    <a:pt x="117507" y="5704"/>
                    <a:pt x="116761" y="4139"/>
                    <a:pt x="115643" y="2834"/>
                  </a:cubicBezTo>
                  <a:cubicBezTo>
                    <a:pt x="115046" y="2200"/>
                    <a:pt x="114300" y="1715"/>
                    <a:pt x="113518" y="1417"/>
                  </a:cubicBezTo>
                  <a:cubicBezTo>
                    <a:pt x="112697" y="1119"/>
                    <a:pt x="111877" y="932"/>
                    <a:pt x="111020" y="858"/>
                  </a:cubicBezTo>
                  <a:cubicBezTo>
                    <a:pt x="110200" y="783"/>
                    <a:pt x="109380" y="783"/>
                    <a:pt x="108559" y="746"/>
                  </a:cubicBezTo>
                  <a:cubicBezTo>
                    <a:pt x="107739" y="672"/>
                    <a:pt x="106919" y="672"/>
                    <a:pt x="106062" y="672"/>
                  </a:cubicBezTo>
                  <a:cubicBezTo>
                    <a:pt x="99500" y="522"/>
                    <a:pt x="92939" y="448"/>
                    <a:pt x="86341" y="373"/>
                  </a:cubicBezTo>
                  <a:lnTo>
                    <a:pt x="50366" y="112"/>
                  </a:lnTo>
                  <a:lnTo>
                    <a:pt x="30980" y="0"/>
                  </a:lnTo>
                  <a:close/>
                </a:path>
              </a:pathLst>
            </a:custGeom>
            <a:solidFill>
              <a:srgbClr val="355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flipH="1">
              <a:off x="4350638" y="1138086"/>
              <a:ext cx="139825" cy="71800"/>
            </a:xfrm>
            <a:custGeom>
              <a:avLst/>
              <a:gdLst/>
              <a:ahLst/>
              <a:cxnLst/>
              <a:rect l="l" t="t" r="r" b="b"/>
              <a:pathLst>
                <a:path w="5593" h="2872" extrusionOk="0">
                  <a:moveTo>
                    <a:pt x="5592" y="1"/>
                  </a:moveTo>
                  <a:lnTo>
                    <a:pt x="5592" y="1"/>
                  </a:lnTo>
                  <a:cubicBezTo>
                    <a:pt x="5033" y="112"/>
                    <a:pt x="4511" y="224"/>
                    <a:pt x="4027" y="448"/>
                  </a:cubicBezTo>
                  <a:cubicBezTo>
                    <a:pt x="3542" y="597"/>
                    <a:pt x="3057" y="821"/>
                    <a:pt x="2573" y="1044"/>
                  </a:cubicBezTo>
                  <a:cubicBezTo>
                    <a:pt x="2125" y="1268"/>
                    <a:pt x="1678" y="1529"/>
                    <a:pt x="1231" y="1827"/>
                  </a:cubicBezTo>
                  <a:cubicBezTo>
                    <a:pt x="783" y="2126"/>
                    <a:pt x="373" y="2498"/>
                    <a:pt x="0" y="2871"/>
                  </a:cubicBezTo>
                  <a:cubicBezTo>
                    <a:pt x="522" y="2797"/>
                    <a:pt x="1044" y="2685"/>
                    <a:pt x="1566" y="2498"/>
                  </a:cubicBezTo>
                  <a:cubicBezTo>
                    <a:pt x="2051" y="2312"/>
                    <a:pt x="2535" y="2088"/>
                    <a:pt x="2983" y="1865"/>
                  </a:cubicBezTo>
                  <a:cubicBezTo>
                    <a:pt x="3467" y="1641"/>
                    <a:pt x="3915" y="1343"/>
                    <a:pt x="4362" y="1044"/>
                  </a:cubicBezTo>
                  <a:cubicBezTo>
                    <a:pt x="4810" y="746"/>
                    <a:pt x="5220" y="411"/>
                    <a:pt x="5592" y="1"/>
                  </a:cubicBezTo>
                  <a:close/>
                </a:path>
              </a:pathLst>
            </a:custGeom>
            <a:solidFill>
              <a:srgbClr val="355070"/>
            </a:solidFill>
            <a:ln w="9525" cap="flat" cmpd="sng">
              <a:solidFill>
                <a:srgbClr val="355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p:nvPr/>
          </p:nvSpPr>
          <p:spPr>
            <a:xfrm flipH="1">
              <a:off x="4240663" y="1271361"/>
              <a:ext cx="94150" cy="125850"/>
            </a:xfrm>
            <a:custGeom>
              <a:avLst/>
              <a:gdLst/>
              <a:ahLst/>
              <a:cxnLst/>
              <a:rect l="l" t="t" r="r" b="b"/>
              <a:pathLst>
                <a:path w="3766" h="5034" extrusionOk="0">
                  <a:moveTo>
                    <a:pt x="3765" y="1"/>
                  </a:moveTo>
                  <a:lnTo>
                    <a:pt x="3765" y="1"/>
                  </a:lnTo>
                  <a:cubicBezTo>
                    <a:pt x="3281" y="299"/>
                    <a:pt x="2871" y="634"/>
                    <a:pt x="2535" y="1044"/>
                  </a:cubicBezTo>
                  <a:cubicBezTo>
                    <a:pt x="2162" y="1417"/>
                    <a:pt x="1827" y="1827"/>
                    <a:pt x="1491" y="2237"/>
                  </a:cubicBezTo>
                  <a:cubicBezTo>
                    <a:pt x="1193" y="2647"/>
                    <a:pt x="895" y="3095"/>
                    <a:pt x="634" y="3579"/>
                  </a:cubicBezTo>
                  <a:cubicBezTo>
                    <a:pt x="373" y="4027"/>
                    <a:pt x="149" y="4511"/>
                    <a:pt x="0" y="5033"/>
                  </a:cubicBezTo>
                  <a:cubicBezTo>
                    <a:pt x="448" y="4735"/>
                    <a:pt x="858" y="4400"/>
                    <a:pt x="1230" y="3990"/>
                  </a:cubicBezTo>
                  <a:cubicBezTo>
                    <a:pt x="1976" y="3244"/>
                    <a:pt x="2610" y="2386"/>
                    <a:pt x="3094" y="1492"/>
                  </a:cubicBezTo>
                  <a:cubicBezTo>
                    <a:pt x="3355" y="1007"/>
                    <a:pt x="3579" y="522"/>
                    <a:pt x="3765" y="1"/>
                  </a:cubicBezTo>
                  <a:close/>
                </a:path>
              </a:pathLst>
            </a:custGeom>
            <a:solidFill>
              <a:srgbClr val="355070"/>
            </a:solidFill>
            <a:ln w="9525" cap="flat" cmpd="sng">
              <a:solidFill>
                <a:srgbClr val="355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flipH="1">
              <a:off x="3859488" y="1297461"/>
              <a:ext cx="60600" cy="144475"/>
            </a:xfrm>
            <a:custGeom>
              <a:avLst/>
              <a:gdLst/>
              <a:ahLst/>
              <a:cxnLst/>
              <a:rect l="l" t="t" r="r" b="b"/>
              <a:pathLst>
                <a:path w="2424" h="5779" extrusionOk="0">
                  <a:moveTo>
                    <a:pt x="1" y="0"/>
                  </a:moveTo>
                  <a:cubicBezTo>
                    <a:pt x="38" y="522"/>
                    <a:pt x="150" y="1082"/>
                    <a:pt x="262" y="1603"/>
                  </a:cubicBezTo>
                  <a:cubicBezTo>
                    <a:pt x="411" y="2088"/>
                    <a:pt x="597" y="2610"/>
                    <a:pt x="784" y="3095"/>
                  </a:cubicBezTo>
                  <a:cubicBezTo>
                    <a:pt x="1007" y="3542"/>
                    <a:pt x="1231" y="4027"/>
                    <a:pt x="1492" y="4474"/>
                  </a:cubicBezTo>
                  <a:cubicBezTo>
                    <a:pt x="1753" y="4959"/>
                    <a:pt x="2051" y="5369"/>
                    <a:pt x="2424" y="5779"/>
                  </a:cubicBezTo>
                  <a:cubicBezTo>
                    <a:pt x="2387" y="5257"/>
                    <a:pt x="2312" y="4735"/>
                    <a:pt x="2163" y="4213"/>
                  </a:cubicBezTo>
                  <a:cubicBezTo>
                    <a:pt x="1865" y="3169"/>
                    <a:pt x="1492" y="2200"/>
                    <a:pt x="933" y="1305"/>
                  </a:cubicBezTo>
                  <a:cubicBezTo>
                    <a:pt x="672" y="821"/>
                    <a:pt x="373" y="410"/>
                    <a:pt x="1" y="0"/>
                  </a:cubicBezTo>
                  <a:close/>
                </a:path>
              </a:pathLst>
            </a:custGeom>
            <a:solidFill>
              <a:srgbClr val="355070"/>
            </a:solidFill>
            <a:ln w="9525" cap="flat" cmpd="sng">
              <a:solidFill>
                <a:srgbClr val="355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flipH="1">
              <a:off x="3668413" y="1211711"/>
              <a:ext cx="134250" cy="82050"/>
            </a:xfrm>
            <a:custGeom>
              <a:avLst/>
              <a:gdLst/>
              <a:ahLst/>
              <a:cxnLst/>
              <a:rect l="l" t="t" r="r" b="b"/>
              <a:pathLst>
                <a:path w="5370" h="3282" extrusionOk="0">
                  <a:moveTo>
                    <a:pt x="1" y="1"/>
                  </a:moveTo>
                  <a:cubicBezTo>
                    <a:pt x="336" y="448"/>
                    <a:pt x="709" y="821"/>
                    <a:pt x="1157" y="1156"/>
                  </a:cubicBezTo>
                  <a:cubicBezTo>
                    <a:pt x="1567" y="1455"/>
                    <a:pt x="1977" y="1753"/>
                    <a:pt x="2424" y="2051"/>
                  </a:cubicBezTo>
                  <a:cubicBezTo>
                    <a:pt x="2871" y="2312"/>
                    <a:pt x="3356" y="2573"/>
                    <a:pt x="3841" y="2759"/>
                  </a:cubicBezTo>
                  <a:cubicBezTo>
                    <a:pt x="4325" y="2983"/>
                    <a:pt x="4847" y="3169"/>
                    <a:pt x="5369" y="3281"/>
                  </a:cubicBezTo>
                  <a:cubicBezTo>
                    <a:pt x="5034" y="2834"/>
                    <a:pt x="4624" y="2461"/>
                    <a:pt x="4213" y="2163"/>
                  </a:cubicBezTo>
                  <a:cubicBezTo>
                    <a:pt x="3803" y="1827"/>
                    <a:pt x="3356" y="1529"/>
                    <a:pt x="2909" y="1231"/>
                  </a:cubicBezTo>
                  <a:cubicBezTo>
                    <a:pt x="2461" y="970"/>
                    <a:pt x="2014" y="709"/>
                    <a:pt x="1529" y="523"/>
                  </a:cubicBezTo>
                  <a:cubicBezTo>
                    <a:pt x="1045" y="299"/>
                    <a:pt x="523" y="113"/>
                    <a:pt x="1" y="1"/>
                  </a:cubicBezTo>
                  <a:close/>
                </a:path>
              </a:pathLst>
            </a:custGeom>
            <a:solidFill>
              <a:srgbClr val="355070"/>
            </a:solidFill>
            <a:ln w="9525" cap="flat" cmpd="sng">
              <a:solidFill>
                <a:srgbClr val="355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rot="10800000" flipH="1">
              <a:off x="3740275" y="757683"/>
              <a:ext cx="560914" cy="529654"/>
            </a:xfrm>
            <a:custGeom>
              <a:avLst/>
              <a:gdLst/>
              <a:ahLst/>
              <a:cxnLst/>
              <a:rect l="l" t="t" r="r" b="b"/>
              <a:pathLst>
                <a:path w="70912" h="66960" extrusionOk="0">
                  <a:moveTo>
                    <a:pt x="33161" y="1"/>
                  </a:moveTo>
                  <a:cubicBezTo>
                    <a:pt x="29920" y="55"/>
                    <a:pt x="26788" y="703"/>
                    <a:pt x="23817" y="1945"/>
                  </a:cubicBezTo>
                  <a:cubicBezTo>
                    <a:pt x="20739" y="3187"/>
                    <a:pt x="18093" y="5131"/>
                    <a:pt x="15500" y="7130"/>
                  </a:cubicBezTo>
                  <a:cubicBezTo>
                    <a:pt x="10802" y="10910"/>
                    <a:pt x="6535" y="15231"/>
                    <a:pt x="3511" y="20469"/>
                  </a:cubicBezTo>
                  <a:cubicBezTo>
                    <a:pt x="1837" y="23332"/>
                    <a:pt x="865" y="26572"/>
                    <a:pt x="649" y="29920"/>
                  </a:cubicBezTo>
                  <a:cubicBezTo>
                    <a:pt x="108" y="32513"/>
                    <a:pt x="0" y="35213"/>
                    <a:pt x="271" y="37859"/>
                  </a:cubicBezTo>
                  <a:cubicBezTo>
                    <a:pt x="703" y="43530"/>
                    <a:pt x="2539" y="49309"/>
                    <a:pt x="6265" y="53791"/>
                  </a:cubicBezTo>
                  <a:cubicBezTo>
                    <a:pt x="10424" y="58706"/>
                    <a:pt x="15824" y="62432"/>
                    <a:pt x="21981" y="64593"/>
                  </a:cubicBezTo>
                  <a:cubicBezTo>
                    <a:pt x="26394" y="66166"/>
                    <a:pt x="31044" y="66960"/>
                    <a:pt x="35713" y="66960"/>
                  </a:cubicBezTo>
                  <a:cubicBezTo>
                    <a:pt x="38417" y="66960"/>
                    <a:pt x="41127" y="66694"/>
                    <a:pt x="43800" y="66159"/>
                  </a:cubicBezTo>
                  <a:cubicBezTo>
                    <a:pt x="49687" y="64917"/>
                    <a:pt x="55141" y="62216"/>
                    <a:pt x="59732" y="58328"/>
                  </a:cubicBezTo>
                  <a:cubicBezTo>
                    <a:pt x="64053" y="54709"/>
                    <a:pt x="67779" y="50011"/>
                    <a:pt x="69453" y="44502"/>
                  </a:cubicBezTo>
                  <a:cubicBezTo>
                    <a:pt x="70533" y="40992"/>
                    <a:pt x="70911" y="37319"/>
                    <a:pt x="70587" y="33647"/>
                  </a:cubicBezTo>
                  <a:cubicBezTo>
                    <a:pt x="69885" y="26788"/>
                    <a:pt x="67293" y="20253"/>
                    <a:pt x="63134" y="14799"/>
                  </a:cubicBezTo>
                  <a:cubicBezTo>
                    <a:pt x="59462" y="10100"/>
                    <a:pt x="54709" y="6373"/>
                    <a:pt x="49363" y="3835"/>
                  </a:cubicBezTo>
                  <a:cubicBezTo>
                    <a:pt x="44340" y="1297"/>
                    <a:pt x="38777" y="1"/>
                    <a:pt x="33161" y="1"/>
                  </a:cubicBezTo>
                  <a:close/>
                </a:path>
              </a:pathLst>
            </a:custGeom>
            <a:solidFill>
              <a:srgbClr val="355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flipH="1">
              <a:off x="6348263" y="1399436"/>
              <a:ext cx="241400" cy="219575"/>
            </a:xfrm>
            <a:custGeom>
              <a:avLst/>
              <a:gdLst/>
              <a:ahLst/>
              <a:cxnLst/>
              <a:rect l="l" t="t" r="r" b="b"/>
              <a:pathLst>
                <a:path w="9656" h="8783" extrusionOk="0">
                  <a:moveTo>
                    <a:pt x="4833" y="0"/>
                  </a:moveTo>
                  <a:cubicBezTo>
                    <a:pt x="2830" y="0"/>
                    <a:pt x="1011" y="1390"/>
                    <a:pt x="559" y="3422"/>
                  </a:cubicBezTo>
                  <a:cubicBezTo>
                    <a:pt x="0" y="5808"/>
                    <a:pt x="1491" y="8157"/>
                    <a:pt x="3877" y="8679"/>
                  </a:cubicBezTo>
                  <a:cubicBezTo>
                    <a:pt x="4194" y="8749"/>
                    <a:pt x="4511" y="8783"/>
                    <a:pt x="4825" y="8783"/>
                  </a:cubicBezTo>
                  <a:cubicBezTo>
                    <a:pt x="6835" y="8783"/>
                    <a:pt x="8682" y="7393"/>
                    <a:pt x="9134" y="5361"/>
                  </a:cubicBezTo>
                  <a:cubicBezTo>
                    <a:pt x="9656" y="2975"/>
                    <a:pt x="8164" y="626"/>
                    <a:pt x="5778" y="104"/>
                  </a:cubicBezTo>
                  <a:cubicBezTo>
                    <a:pt x="5462" y="34"/>
                    <a:pt x="5145" y="0"/>
                    <a:pt x="4833" y="0"/>
                  </a:cubicBezTo>
                  <a:close/>
                </a:path>
              </a:pathLst>
            </a:custGeom>
            <a:solidFill>
              <a:srgbClr val="355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flipH="1">
              <a:off x="6343613" y="1390411"/>
              <a:ext cx="257250" cy="236225"/>
            </a:xfrm>
            <a:custGeom>
              <a:avLst/>
              <a:gdLst/>
              <a:ahLst/>
              <a:cxnLst/>
              <a:rect l="l" t="t" r="r" b="b"/>
              <a:pathLst>
                <a:path w="10290" h="9449" extrusionOk="0">
                  <a:moveTo>
                    <a:pt x="5425" y="1"/>
                  </a:moveTo>
                  <a:cubicBezTo>
                    <a:pt x="4422" y="1"/>
                    <a:pt x="3413" y="305"/>
                    <a:pt x="2573" y="875"/>
                  </a:cubicBezTo>
                  <a:cubicBezTo>
                    <a:pt x="2424" y="987"/>
                    <a:pt x="2275" y="1099"/>
                    <a:pt x="2126" y="1248"/>
                  </a:cubicBezTo>
                  <a:cubicBezTo>
                    <a:pt x="1492" y="1807"/>
                    <a:pt x="1007" y="2553"/>
                    <a:pt x="746" y="3410"/>
                  </a:cubicBezTo>
                  <a:cubicBezTo>
                    <a:pt x="1" y="5908"/>
                    <a:pt x="1455" y="8555"/>
                    <a:pt x="3990" y="9263"/>
                  </a:cubicBezTo>
                  <a:cubicBezTo>
                    <a:pt x="4397" y="9391"/>
                    <a:pt x="4840" y="9449"/>
                    <a:pt x="5269" y="9449"/>
                  </a:cubicBezTo>
                  <a:cubicBezTo>
                    <a:pt x="5468" y="9449"/>
                    <a:pt x="5665" y="9436"/>
                    <a:pt x="5854" y="9413"/>
                  </a:cubicBezTo>
                  <a:cubicBezTo>
                    <a:pt x="6972" y="9226"/>
                    <a:pt x="8016" y="8741"/>
                    <a:pt x="8836" y="7959"/>
                  </a:cubicBezTo>
                  <a:cubicBezTo>
                    <a:pt x="9022" y="7772"/>
                    <a:pt x="9172" y="7586"/>
                    <a:pt x="9321" y="7437"/>
                  </a:cubicBezTo>
                  <a:cubicBezTo>
                    <a:pt x="9992" y="6915"/>
                    <a:pt x="10290" y="6020"/>
                    <a:pt x="10104" y="5200"/>
                  </a:cubicBezTo>
                  <a:lnTo>
                    <a:pt x="10104" y="5125"/>
                  </a:lnTo>
                  <a:cubicBezTo>
                    <a:pt x="10104" y="4939"/>
                    <a:pt x="10066" y="4753"/>
                    <a:pt x="9917" y="4753"/>
                  </a:cubicBezTo>
                  <a:cubicBezTo>
                    <a:pt x="9768" y="4753"/>
                    <a:pt x="9619" y="4790"/>
                    <a:pt x="9544" y="4939"/>
                  </a:cubicBezTo>
                  <a:cubicBezTo>
                    <a:pt x="9433" y="5088"/>
                    <a:pt x="9358" y="5274"/>
                    <a:pt x="9246" y="5424"/>
                  </a:cubicBezTo>
                  <a:cubicBezTo>
                    <a:pt x="8985" y="5983"/>
                    <a:pt x="8650" y="6505"/>
                    <a:pt x="8314" y="6989"/>
                  </a:cubicBezTo>
                  <a:cubicBezTo>
                    <a:pt x="7979" y="7399"/>
                    <a:pt x="7531" y="7772"/>
                    <a:pt x="7084" y="8033"/>
                  </a:cubicBezTo>
                  <a:cubicBezTo>
                    <a:pt x="6529" y="8387"/>
                    <a:pt x="5888" y="8569"/>
                    <a:pt x="5243" y="8569"/>
                  </a:cubicBezTo>
                  <a:cubicBezTo>
                    <a:pt x="4935" y="8569"/>
                    <a:pt x="4626" y="8528"/>
                    <a:pt x="4325" y="8443"/>
                  </a:cubicBezTo>
                  <a:cubicBezTo>
                    <a:pt x="2983" y="8145"/>
                    <a:pt x="1902" y="7138"/>
                    <a:pt x="1529" y="5796"/>
                  </a:cubicBezTo>
                  <a:cubicBezTo>
                    <a:pt x="1194" y="4790"/>
                    <a:pt x="1268" y="3709"/>
                    <a:pt x="1753" y="2739"/>
                  </a:cubicBezTo>
                  <a:cubicBezTo>
                    <a:pt x="2014" y="2255"/>
                    <a:pt x="2387" y="1845"/>
                    <a:pt x="2834" y="1509"/>
                  </a:cubicBezTo>
                  <a:cubicBezTo>
                    <a:pt x="3319" y="1099"/>
                    <a:pt x="3878" y="801"/>
                    <a:pt x="4474" y="652"/>
                  </a:cubicBezTo>
                  <a:cubicBezTo>
                    <a:pt x="4773" y="577"/>
                    <a:pt x="5089" y="540"/>
                    <a:pt x="5411" y="540"/>
                  </a:cubicBezTo>
                  <a:cubicBezTo>
                    <a:pt x="5733" y="540"/>
                    <a:pt x="6059" y="577"/>
                    <a:pt x="6376" y="652"/>
                  </a:cubicBezTo>
                  <a:cubicBezTo>
                    <a:pt x="6823" y="764"/>
                    <a:pt x="7270" y="950"/>
                    <a:pt x="7680" y="1211"/>
                  </a:cubicBezTo>
                  <a:cubicBezTo>
                    <a:pt x="8426" y="1658"/>
                    <a:pt x="9022" y="2367"/>
                    <a:pt x="9395" y="3187"/>
                  </a:cubicBezTo>
                  <a:cubicBezTo>
                    <a:pt x="9582" y="3597"/>
                    <a:pt x="9731" y="4044"/>
                    <a:pt x="9805" y="4492"/>
                  </a:cubicBezTo>
                  <a:cubicBezTo>
                    <a:pt x="9805" y="4566"/>
                    <a:pt x="9843" y="4641"/>
                    <a:pt x="9880" y="4715"/>
                  </a:cubicBezTo>
                  <a:cubicBezTo>
                    <a:pt x="9880" y="4753"/>
                    <a:pt x="9917" y="4753"/>
                    <a:pt x="9917" y="4753"/>
                  </a:cubicBezTo>
                  <a:cubicBezTo>
                    <a:pt x="9954" y="4753"/>
                    <a:pt x="10029" y="4715"/>
                    <a:pt x="10029" y="4715"/>
                  </a:cubicBezTo>
                  <a:cubicBezTo>
                    <a:pt x="10029" y="4603"/>
                    <a:pt x="10066" y="4492"/>
                    <a:pt x="10029" y="4380"/>
                  </a:cubicBezTo>
                  <a:cubicBezTo>
                    <a:pt x="10029" y="4193"/>
                    <a:pt x="9992" y="4007"/>
                    <a:pt x="9954" y="3821"/>
                  </a:cubicBezTo>
                  <a:cubicBezTo>
                    <a:pt x="9917" y="3634"/>
                    <a:pt x="9843" y="3448"/>
                    <a:pt x="9805" y="3261"/>
                  </a:cubicBezTo>
                  <a:cubicBezTo>
                    <a:pt x="9470" y="2218"/>
                    <a:pt x="8761" y="1323"/>
                    <a:pt x="7867" y="726"/>
                  </a:cubicBezTo>
                  <a:cubicBezTo>
                    <a:pt x="7345" y="354"/>
                    <a:pt x="6786" y="130"/>
                    <a:pt x="6152" y="55"/>
                  </a:cubicBezTo>
                  <a:cubicBezTo>
                    <a:pt x="5912" y="19"/>
                    <a:pt x="5669" y="1"/>
                    <a:pt x="5425" y="1"/>
                  </a:cubicBezTo>
                  <a:close/>
                </a:path>
              </a:pathLst>
            </a:custGeom>
            <a:solidFill>
              <a:srgbClr val="355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16"/>
            <p:cNvGrpSpPr/>
            <p:nvPr/>
          </p:nvGrpSpPr>
          <p:grpSpPr>
            <a:xfrm>
              <a:off x="3878164" y="818139"/>
              <a:ext cx="285074" cy="333280"/>
              <a:chOff x="-48237000" y="2342650"/>
              <a:chExt cx="256800" cy="300225"/>
            </a:xfrm>
          </p:grpSpPr>
          <p:sp>
            <p:nvSpPr>
              <p:cNvPr id="105" name="Google Shape;105;p16"/>
              <p:cNvSpPr/>
              <p:nvPr/>
            </p:nvSpPr>
            <p:spPr>
              <a:xfrm>
                <a:off x="-48237000" y="2342650"/>
                <a:ext cx="256800" cy="300225"/>
              </a:xfrm>
              <a:custGeom>
                <a:avLst/>
                <a:gdLst/>
                <a:ahLst/>
                <a:cxnLst/>
                <a:rect l="l" t="t" r="r" b="b"/>
                <a:pathLst>
                  <a:path w="10272" h="12009" extrusionOk="0">
                    <a:moveTo>
                      <a:pt x="4507" y="679"/>
                    </a:moveTo>
                    <a:cubicBezTo>
                      <a:pt x="4774" y="679"/>
                      <a:pt x="5048" y="706"/>
                      <a:pt x="5325" y="762"/>
                    </a:cubicBezTo>
                    <a:cubicBezTo>
                      <a:pt x="6774" y="1077"/>
                      <a:pt x="7940" y="2274"/>
                      <a:pt x="8255" y="3723"/>
                    </a:cubicBezTo>
                    <a:cubicBezTo>
                      <a:pt x="8381" y="4227"/>
                      <a:pt x="8381" y="4763"/>
                      <a:pt x="8318" y="5267"/>
                    </a:cubicBezTo>
                    <a:cubicBezTo>
                      <a:pt x="8318" y="5330"/>
                      <a:pt x="8318" y="5424"/>
                      <a:pt x="8350" y="5487"/>
                    </a:cubicBezTo>
                    <a:lnTo>
                      <a:pt x="9263" y="7220"/>
                    </a:lnTo>
                    <a:cubicBezTo>
                      <a:pt x="9389" y="7441"/>
                      <a:pt x="9232" y="7756"/>
                      <a:pt x="8980" y="7756"/>
                    </a:cubicBezTo>
                    <a:lnTo>
                      <a:pt x="8034" y="7756"/>
                    </a:lnTo>
                    <a:cubicBezTo>
                      <a:pt x="7845" y="7756"/>
                      <a:pt x="7688" y="7913"/>
                      <a:pt x="7688" y="8102"/>
                    </a:cubicBezTo>
                    <a:lnTo>
                      <a:pt x="7688" y="9867"/>
                    </a:lnTo>
                    <a:lnTo>
                      <a:pt x="5892" y="9867"/>
                    </a:lnTo>
                    <a:cubicBezTo>
                      <a:pt x="5703" y="9867"/>
                      <a:pt x="5546" y="10024"/>
                      <a:pt x="5546" y="10213"/>
                    </a:cubicBezTo>
                    <a:lnTo>
                      <a:pt x="5546" y="11284"/>
                    </a:lnTo>
                    <a:lnTo>
                      <a:pt x="2049" y="11284"/>
                    </a:lnTo>
                    <a:lnTo>
                      <a:pt x="2049" y="7693"/>
                    </a:lnTo>
                    <a:cubicBezTo>
                      <a:pt x="2049" y="7598"/>
                      <a:pt x="2017" y="7504"/>
                      <a:pt x="1923" y="7441"/>
                    </a:cubicBezTo>
                    <a:cubicBezTo>
                      <a:pt x="1103" y="6685"/>
                      <a:pt x="631" y="5645"/>
                      <a:pt x="631" y="4542"/>
                    </a:cubicBezTo>
                    <a:cubicBezTo>
                      <a:pt x="631" y="2387"/>
                      <a:pt x="2372" y="679"/>
                      <a:pt x="4507" y="679"/>
                    </a:cubicBezTo>
                    <a:close/>
                    <a:moveTo>
                      <a:pt x="4570" y="0"/>
                    </a:moveTo>
                    <a:cubicBezTo>
                      <a:pt x="2059" y="0"/>
                      <a:pt x="1" y="1999"/>
                      <a:pt x="1" y="4542"/>
                    </a:cubicBezTo>
                    <a:cubicBezTo>
                      <a:pt x="1" y="5802"/>
                      <a:pt x="505" y="7000"/>
                      <a:pt x="1418" y="7850"/>
                    </a:cubicBezTo>
                    <a:lnTo>
                      <a:pt x="1418" y="11631"/>
                    </a:lnTo>
                    <a:cubicBezTo>
                      <a:pt x="1418" y="11851"/>
                      <a:pt x="1576" y="12009"/>
                      <a:pt x="1765" y="12009"/>
                    </a:cubicBezTo>
                    <a:lnTo>
                      <a:pt x="5987" y="12009"/>
                    </a:lnTo>
                    <a:cubicBezTo>
                      <a:pt x="6176" y="12009"/>
                      <a:pt x="6333" y="11851"/>
                      <a:pt x="6333" y="11631"/>
                    </a:cubicBezTo>
                    <a:lnTo>
                      <a:pt x="6333" y="10591"/>
                    </a:lnTo>
                    <a:lnTo>
                      <a:pt x="8097" y="10591"/>
                    </a:lnTo>
                    <a:cubicBezTo>
                      <a:pt x="8287" y="10591"/>
                      <a:pt x="8444" y="10434"/>
                      <a:pt x="8444" y="10213"/>
                    </a:cubicBezTo>
                    <a:lnTo>
                      <a:pt x="8444" y="8449"/>
                    </a:lnTo>
                    <a:lnTo>
                      <a:pt x="9043" y="8449"/>
                    </a:lnTo>
                    <a:cubicBezTo>
                      <a:pt x="9799" y="8417"/>
                      <a:pt x="10271" y="7598"/>
                      <a:pt x="9925" y="6874"/>
                    </a:cubicBezTo>
                    <a:lnTo>
                      <a:pt x="9043" y="5267"/>
                    </a:lnTo>
                    <a:cubicBezTo>
                      <a:pt x="9137" y="4700"/>
                      <a:pt x="9137" y="4164"/>
                      <a:pt x="9011" y="3597"/>
                    </a:cubicBezTo>
                    <a:cubicBezTo>
                      <a:pt x="8665" y="1864"/>
                      <a:pt x="7247" y="510"/>
                      <a:pt x="5546" y="100"/>
                    </a:cubicBezTo>
                    <a:cubicBezTo>
                      <a:pt x="5215" y="33"/>
                      <a:pt x="4889" y="0"/>
                      <a:pt x="45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a:off x="-48195250" y="2377425"/>
                <a:ext cx="144150" cy="140225"/>
              </a:xfrm>
              <a:custGeom>
                <a:avLst/>
                <a:gdLst/>
                <a:ahLst/>
                <a:cxnLst/>
                <a:rect l="l" t="t" r="r" b="b"/>
                <a:pathLst>
                  <a:path w="5766" h="5609" extrusionOk="0">
                    <a:moveTo>
                      <a:pt x="3214" y="757"/>
                    </a:moveTo>
                    <a:lnTo>
                      <a:pt x="3214" y="883"/>
                    </a:lnTo>
                    <a:cubicBezTo>
                      <a:pt x="3214" y="1040"/>
                      <a:pt x="3277" y="1135"/>
                      <a:pt x="3435" y="1198"/>
                    </a:cubicBezTo>
                    <a:cubicBezTo>
                      <a:pt x="3624" y="1261"/>
                      <a:pt x="3844" y="1387"/>
                      <a:pt x="4002" y="1513"/>
                    </a:cubicBezTo>
                    <a:cubicBezTo>
                      <a:pt x="4061" y="1553"/>
                      <a:pt x="4146" y="1593"/>
                      <a:pt x="4233" y="1593"/>
                    </a:cubicBezTo>
                    <a:cubicBezTo>
                      <a:pt x="4283" y="1593"/>
                      <a:pt x="4333" y="1579"/>
                      <a:pt x="4380" y="1545"/>
                    </a:cubicBezTo>
                    <a:lnTo>
                      <a:pt x="4506" y="1482"/>
                    </a:lnTo>
                    <a:lnTo>
                      <a:pt x="4852" y="2049"/>
                    </a:lnTo>
                    <a:lnTo>
                      <a:pt x="4726" y="2143"/>
                    </a:lnTo>
                    <a:cubicBezTo>
                      <a:pt x="4632" y="2206"/>
                      <a:pt x="4537" y="2364"/>
                      <a:pt x="4569" y="2490"/>
                    </a:cubicBezTo>
                    <a:cubicBezTo>
                      <a:pt x="4632" y="2710"/>
                      <a:pt x="4632" y="2899"/>
                      <a:pt x="4569" y="3120"/>
                    </a:cubicBezTo>
                    <a:cubicBezTo>
                      <a:pt x="4537" y="3277"/>
                      <a:pt x="4632" y="3403"/>
                      <a:pt x="4726" y="3466"/>
                    </a:cubicBezTo>
                    <a:lnTo>
                      <a:pt x="4852" y="3561"/>
                    </a:lnTo>
                    <a:lnTo>
                      <a:pt x="4506" y="4159"/>
                    </a:lnTo>
                    <a:lnTo>
                      <a:pt x="4380" y="4065"/>
                    </a:lnTo>
                    <a:cubicBezTo>
                      <a:pt x="4323" y="4037"/>
                      <a:pt x="4260" y="4021"/>
                      <a:pt x="4199" y="4021"/>
                    </a:cubicBezTo>
                    <a:cubicBezTo>
                      <a:pt x="4125" y="4021"/>
                      <a:pt x="4054" y="4044"/>
                      <a:pt x="4002" y="4096"/>
                    </a:cubicBezTo>
                    <a:cubicBezTo>
                      <a:pt x="3844" y="4254"/>
                      <a:pt x="3624" y="4348"/>
                      <a:pt x="3435" y="4411"/>
                    </a:cubicBezTo>
                    <a:cubicBezTo>
                      <a:pt x="3277" y="4475"/>
                      <a:pt x="3214" y="4632"/>
                      <a:pt x="3214" y="4727"/>
                    </a:cubicBezTo>
                    <a:lnTo>
                      <a:pt x="3214" y="4853"/>
                    </a:lnTo>
                    <a:lnTo>
                      <a:pt x="2489" y="4853"/>
                    </a:lnTo>
                    <a:lnTo>
                      <a:pt x="2489" y="4727"/>
                    </a:lnTo>
                    <a:cubicBezTo>
                      <a:pt x="2489" y="4569"/>
                      <a:pt x="2426" y="4475"/>
                      <a:pt x="2269" y="4411"/>
                    </a:cubicBezTo>
                    <a:cubicBezTo>
                      <a:pt x="2048" y="4348"/>
                      <a:pt x="1859" y="4222"/>
                      <a:pt x="1702" y="4096"/>
                    </a:cubicBezTo>
                    <a:cubicBezTo>
                      <a:pt x="1622" y="4057"/>
                      <a:pt x="1530" y="4017"/>
                      <a:pt x="1449" y="4017"/>
                    </a:cubicBezTo>
                    <a:cubicBezTo>
                      <a:pt x="1402" y="4017"/>
                      <a:pt x="1358" y="4030"/>
                      <a:pt x="1324" y="4065"/>
                    </a:cubicBezTo>
                    <a:lnTo>
                      <a:pt x="1198" y="4159"/>
                    </a:lnTo>
                    <a:lnTo>
                      <a:pt x="851" y="3561"/>
                    </a:lnTo>
                    <a:lnTo>
                      <a:pt x="946" y="3466"/>
                    </a:lnTo>
                    <a:cubicBezTo>
                      <a:pt x="1072" y="3403"/>
                      <a:pt x="1166" y="3246"/>
                      <a:pt x="1103" y="3120"/>
                    </a:cubicBezTo>
                    <a:cubicBezTo>
                      <a:pt x="1072" y="2899"/>
                      <a:pt x="1072" y="2710"/>
                      <a:pt x="1103" y="2490"/>
                    </a:cubicBezTo>
                    <a:cubicBezTo>
                      <a:pt x="1166" y="2332"/>
                      <a:pt x="1072" y="2206"/>
                      <a:pt x="946" y="2143"/>
                    </a:cubicBezTo>
                    <a:lnTo>
                      <a:pt x="851" y="2049"/>
                    </a:lnTo>
                    <a:lnTo>
                      <a:pt x="1198" y="1482"/>
                    </a:lnTo>
                    <a:lnTo>
                      <a:pt x="1324" y="1545"/>
                    </a:lnTo>
                    <a:cubicBezTo>
                      <a:pt x="1366" y="1573"/>
                      <a:pt x="1421" y="1588"/>
                      <a:pt x="1481" y="1588"/>
                    </a:cubicBezTo>
                    <a:cubicBezTo>
                      <a:pt x="1553" y="1588"/>
                      <a:pt x="1632" y="1565"/>
                      <a:pt x="1702" y="1513"/>
                    </a:cubicBezTo>
                    <a:cubicBezTo>
                      <a:pt x="1859" y="1356"/>
                      <a:pt x="2048" y="1261"/>
                      <a:pt x="2269" y="1198"/>
                    </a:cubicBezTo>
                    <a:cubicBezTo>
                      <a:pt x="2426" y="1135"/>
                      <a:pt x="2489" y="977"/>
                      <a:pt x="2489" y="883"/>
                    </a:cubicBezTo>
                    <a:lnTo>
                      <a:pt x="2489" y="757"/>
                    </a:lnTo>
                    <a:close/>
                    <a:moveTo>
                      <a:pt x="2174" y="1"/>
                    </a:moveTo>
                    <a:cubicBezTo>
                      <a:pt x="1985" y="1"/>
                      <a:pt x="1828" y="158"/>
                      <a:pt x="1828" y="379"/>
                    </a:cubicBezTo>
                    <a:lnTo>
                      <a:pt x="1828" y="599"/>
                    </a:lnTo>
                    <a:cubicBezTo>
                      <a:pt x="1702" y="631"/>
                      <a:pt x="1576" y="725"/>
                      <a:pt x="1513" y="788"/>
                    </a:cubicBezTo>
                    <a:lnTo>
                      <a:pt x="1324" y="694"/>
                    </a:lnTo>
                    <a:cubicBezTo>
                      <a:pt x="1265" y="658"/>
                      <a:pt x="1192" y="641"/>
                      <a:pt x="1122" y="641"/>
                    </a:cubicBezTo>
                    <a:cubicBezTo>
                      <a:pt x="1004" y="641"/>
                      <a:pt x="890" y="690"/>
                      <a:pt x="851" y="788"/>
                    </a:cubicBezTo>
                    <a:lnTo>
                      <a:pt x="126" y="2017"/>
                    </a:lnTo>
                    <a:cubicBezTo>
                      <a:pt x="63" y="2175"/>
                      <a:pt x="95" y="2427"/>
                      <a:pt x="253" y="2490"/>
                    </a:cubicBezTo>
                    <a:lnTo>
                      <a:pt x="442" y="2616"/>
                    </a:lnTo>
                    <a:lnTo>
                      <a:pt x="442" y="2994"/>
                    </a:lnTo>
                    <a:lnTo>
                      <a:pt x="253" y="3120"/>
                    </a:lnTo>
                    <a:cubicBezTo>
                      <a:pt x="95" y="3214"/>
                      <a:pt x="0" y="3435"/>
                      <a:pt x="126" y="3592"/>
                    </a:cubicBezTo>
                    <a:lnTo>
                      <a:pt x="851" y="4821"/>
                    </a:lnTo>
                    <a:cubicBezTo>
                      <a:pt x="894" y="4928"/>
                      <a:pt x="1024" y="4991"/>
                      <a:pt x="1152" y="4991"/>
                    </a:cubicBezTo>
                    <a:cubicBezTo>
                      <a:pt x="1213" y="4991"/>
                      <a:pt x="1273" y="4977"/>
                      <a:pt x="1324" y="4947"/>
                    </a:cubicBezTo>
                    <a:lnTo>
                      <a:pt x="1513" y="4821"/>
                    </a:lnTo>
                    <a:cubicBezTo>
                      <a:pt x="1639" y="4884"/>
                      <a:pt x="1733" y="4979"/>
                      <a:pt x="1828" y="5010"/>
                    </a:cubicBezTo>
                    <a:lnTo>
                      <a:pt x="1828" y="5262"/>
                    </a:lnTo>
                    <a:cubicBezTo>
                      <a:pt x="1828" y="5451"/>
                      <a:pt x="1985" y="5609"/>
                      <a:pt x="2174" y="5609"/>
                    </a:cubicBezTo>
                    <a:lnTo>
                      <a:pt x="3592" y="5609"/>
                    </a:lnTo>
                    <a:cubicBezTo>
                      <a:pt x="3781" y="5609"/>
                      <a:pt x="3939" y="5451"/>
                      <a:pt x="3939" y="5262"/>
                    </a:cubicBezTo>
                    <a:lnTo>
                      <a:pt x="3939" y="5010"/>
                    </a:lnTo>
                    <a:cubicBezTo>
                      <a:pt x="4065" y="4979"/>
                      <a:pt x="4191" y="4884"/>
                      <a:pt x="4254" y="4821"/>
                    </a:cubicBezTo>
                    <a:lnTo>
                      <a:pt x="4474" y="4947"/>
                    </a:lnTo>
                    <a:cubicBezTo>
                      <a:pt x="4524" y="4967"/>
                      <a:pt x="4580" y="4978"/>
                      <a:pt x="4637" y="4978"/>
                    </a:cubicBezTo>
                    <a:cubicBezTo>
                      <a:pt x="4759" y="4978"/>
                      <a:pt x="4882" y="4929"/>
                      <a:pt x="4947" y="4821"/>
                    </a:cubicBezTo>
                    <a:lnTo>
                      <a:pt x="5640" y="3592"/>
                    </a:lnTo>
                    <a:cubicBezTo>
                      <a:pt x="5734" y="3435"/>
                      <a:pt x="5671" y="3214"/>
                      <a:pt x="5514" y="3120"/>
                    </a:cubicBezTo>
                    <a:lnTo>
                      <a:pt x="5325" y="2994"/>
                    </a:lnTo>
                    <a:lnTo>
                      <a:pt x="5325" y="2616"/>
                    </a:lnTo>
                    <a:lnTo>
                      <a:pt x="5514" y="2490"/>
                    </a:lnTo>
                    <a:cubicBezTo>
                      <a:pt x="5671" y="2427"/>
                      <a:pt x="5766" y="2206"/>
                      <a:pt x="5640" y="2017"/>
                    </a:cubicBezTo>
                    <a:lnTo>
                      <a:pt x="4947" y="788"/>
                    </a:lnTo>
                    <a:cubicBezTo>
                      <a:pt x="4887" y="689"/>
                      <a:pt x="4777" y="627"/>
                      <a:pt x="4664" y="627"/>
                    </a:cubicBezTo>
                    <a:cubicBezTo>
                      <a:pt x="4598" y="627"/>
                      <a:pt x="4532" y="648"/>
                      <a:pt x="4474" y="694"/>
                    </a:cubicBezTo>
                    <a:lnTo>
                      <a:pt x="4254" y="788"/>
                    </a:lnTo>
                    <a:cubicBezTo>
                      <a:pt x="4159" y="725"/>
                      <a:pt x="4033" y="631"/>
                      <a:pt x="3939" y="599"/>
                    </a:cubicBezTo>
                    <a:lnTo>
                      <a:pt x="3939" y="379"/>
                    </a:lnTo>
                    <a:cubicBezTo>
                      <a:pt x="3939" y="158"/>
                      <a:pt x="3781" y="1"/>
                      <a:pt x="3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48150350" y="2422325"/>
                <a:ext cx="52775" cy="52800"/>
              </a:xfrm>
              <a:custGeom>
                <a:avLst/>
                <a:gdLst/>
                <a:ahLst/>
                <a:cxnLst/>
                <a:rect l="l" t="t" r="r" b="b"/>
                <a:pathLst>
                  <a:path w="2111" h="2112" extrusionOk="0">
                    <a:moveTo>
                      <a:pt x="1040" y="662"/>
                    </a:moveTo>
                    <a:cubicBezTo>
                      <a:pt x="1260" y="662"/>
                      <a:pt x="1418" y="820"/>
                      <a:pt x="1418" y="1009"/>
                    </a:cubicBezTo>
                    <a:cubicBezTo>
                      <a:pt x="1418" y="1198"/>
                      <a:pt x="1260" y="1355"/>
                      <a:pt x="1040" y="1355"/>
                    </a:cubicBezTo>
                    <a:cubicBezTo>
                      <a:pt x="851" y="1355"/>
                      <a:pt x="693" y="1198"/>
                      <a:pt x="693" y="1009"/>
                    </a:cubicBezTo>
                    <a:cubicBezTo>
                      <a:pt x="693" y="820"/>
                      <a:pt x="851" y="662"/>
                      <a:pt x="1040" y="662"/>
                    </a:cubicBezTo>
                    <a:close/>
                    <a:moveTo>
                      <a:pt x="1040" y="1"/>
                    </a:moveTo>
                    <a:cubicBezTo>
                      <a:pt x="473" y="1"/>
                      <a:pt x="0" y="473"/>
                      <a:pt x="0" y="1040"/>
                    </a:cubicBezTo>
                    <a:cubicBezTo>
                      <a:pt x="0" y="1639"/>
                      <a:pt x="473" y="2111"/>
                      <a:pt x="1040" y="2111"/>
                    </a:cubicBezTo>
                    <a:cubicBezTo>
                      <a:pt x="1639" y="2111"/>
                      <a:pt x="2111" y="1639"/>
                      <a:pt x="2111" y="1040"/>
                    </a:cubicBezTo>
                    <a:cubicBezTo>
                      <a:pt x="2111" y="473"/>
                      <a:pt x="1639" y="1"/>
                      <a:pt x="1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16"/>
            <p:cNvGrpSpPr/>
            <p:nvPr/>
          </p:nvGrpSpPr>
          <p:grpSpPr>
            <a:xfrm>
              <a:off x="3517450" y="1090944"/>
              <a:ext cx="2802900" cy="818306"/>
              <a:chOff x="3517450" y="1090944"/>
              <a:chExt cx="2802900" cy="818306"/>
            </a:xfrm>
          </p:grpSpPr>
          <p:sp>
            <p:nvSpPr>
              <p:cNvPr id="109" name="Google Shape;109;p16"/>
              <p:cNvSpPr txBox="1"/>
              <p:nvPr/>
            </p:nvSpPr>
            <p:spPr>
              <a:xfrm>
                <a:off x="3517450" y="1452050"/>
                <a:ext cx="28029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000000"/>
                    </a:solidFill>
                    <a:latin typeface="Fira Sans Light"/>
                    <a:ea typeface="Fira Sans Light"/>
                    <a:cs typeface="Fira Sans Light"/>
                    <a:sym typeface="Fira Sans Light"/>
                  </a:rPr>
                  <a:t>The all-in-one platform for higher education’s selection and approval processes</a:t>
                </a:r>
                <a:endParaRPr dirty="0">
                  <a:latin typeface="Fira Sans Light"/>
                  <a:ea typeface="Fira Sans Light"/>
                  <a:cs typeface="Fira Sans Light"/>
                  <a:sym typeface="Fira Sans Light"/>
                </a:endParaRPr>
              </a:p>
            </p:txBody>
          </p:sp>
          <p:sp>
            <p:nvSpPr>
              <p:cNvPr id="110" name="Google Shape;110;p16"/>
              <p:cNvSpPr txBox="1"/>
              <p:nvPr/>
            </p:nvSpPr>
            <p:spPr>
              <a:xfrm>
                <a:off x="4401575" y="1090944"/>
                <a:ext cx="1875300" cy="32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355070"/>
                    </a:solidFill>
                    <a:latin typeface="Fira Sans Medium"/>
                    <a:ea typeface="Fira Sans Medium"/>
                    <a:cs typeface="Fira Sans Medium"/>
                    <a:sym typeface="Fira Sans Medium"/>
                  </a:rPr>
                  <a:t>InfoReady</a:t>
                </a:r>
                <a:endParaRPr sz="1800">
                  <a:solidFill>
                    <a:srgbClr val="355070"/>
                  </a:solidFill>
                  <a:latin typeface="Fira Sans Medium"/>
                  <a:ea typeface="Fira Sans Medium"/>
                  <a:cs typeface="Fira Sans Medium"/>
                  <a:sym typeface="Fira Sans Medium"/>
                </a:endParaRPr>
              </a:p>
            </p:txBody>
          </p:sp>
        </p:grpSp>
      </p:grpSp>
      <p:sp>
        <p:nvSpPr>
          <p:cNvPr id="91" name="Google Shape;91;p16">
            <a:extLst>
              <a:ext uri="{C183D7F6-B498-43B3-948B-1728B52AA6E4}">
                <adec:decorative xmlns:adec="http://schemas.microsoft.com/office/drawing/2017/decorative" val="1"/>
              </a:ext>
            </a:extLst>
          </p:cNvPr>
          <p:cNvSpPr/>
          <p:nvPr/>
        </p:nvSpPr>
        <p:spPr>
          <a:xfrm>
            <a:off x="6496925" y="1485746"/>
            <a:ext cx="1679005" cy="826700"/>
          </a:xfrm>
          <a:custGeom>
            <a:avLst/>
            <a:gdLst/>
            <a:ahLst/>
            <a:cxnLst/>
            <a:rect l="l" t="t" r="r" b="b"/>
            <a:pathLst>
              <a:path w="55883" h="33068" fill="none" extrusionOk="0">
                <a:moveTo>
                  <a:pt x="1" y="448"/>
                </a:moveTo>
                <a:cubicBezTo>
                  <a:pt x="13309" y="0"/>
                  <a:pt x="53609" y="1342"/>
                  <a:pt x="55883" y="33068"/>
                </a:cubicBezTo>
              </a:path>
            </a:pathLst>
          </a:custGeom>
          <a:noFill/>
          <a:ln w="19050" cap="rnd" cmpd="sng">
            <a:solidFill>
              <a:srgbClr val="43434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6">
            <a:extLst>
              <a:ext uri="{C183D7F6-B498-43B3-948B-1728B52AA6E4}">
                <adec:decorative xmlns:adec="http://schemas.microsoft.com/office/drawing/2017/decorative" val="1"/>
              </a:ext>
            </a:extLst>
          </p:cNvPr>
          <p:cNvGrpSpPr/>
          <p:nvPr/>
        </p:nvGrpSpPr>
        <p:grpSpPr>
          <a:xfrm>
            <a:off x="5595788" y="1945444"/>
            <a:ext cx="3083425" cy="1296278"/>
            <a:chOff x="5595788" y="1945444"/>
            <a:chExt cx="3083425" cy="1296278"/>
          </a:xfrm>
        </p:grpSpPr>
        <p:sp>
          <p:nvSpPr>
            <p:cNvPr id="112" name="Google Shape;112;p16"/>
            <p:cNvSpPr/>
            <p:nvPr/>
          </p:nvSpPr>
          <p:spPr>
            <a:xfrm>
              <a:off x="5723838" y="2228322"/>
              <a:ext cx="2943250" cy="1005125"/>
            </a:xfrm>
            <a:custGeom>
              <a:avLst/>
              <a:gdLst/>
              <a:ahLst/>
              <a:cxnLst/>
              <a:rect l="l" t="t" r="r" b="b"/>
              <a:pathLst>
                <a:path w="117730" h="40205" extrusionOk="0">
                  <a:moveTo>
                    <a:pt x="30607" y="1"/>
                  </a:moveTo>
                  <a:cubicBezTo>
                    <a:pt x="23263" y="75"/>
                    <a:pt x="15882" y="336"/>
                    <a:pt x="8538" y="784"/>
                  </a:cubicBezTo>
                  <a:cubicBezTo>
                    <a:pt x="7158" y="895"/>
                    <a:pt x="5704" y="970"/>
                    <a:pt x="4437" y="1641"/>
                  </a:cubicBezTo>
                  <a:cubicBezTo>
                    <a:pt x="2797" y="2461"/>
                    <a:pt x="1716" y="4176"/>
                    <a:pt x="1194" y="5928"/>
                  </a:cubicBezTo>
                  <a:cubicBezTo>
                    <a:pt x="373" y="8687"/>
                    <a:pt x="784" y="12340"/>
                    <a:pt x="672" y="15211"/>
                  </a:cubicBezTo>
                  <a:cubicBezTo>
                    <a:pt x="485" y="21138"/>
                    <a:pt x="1" y="20877"/>
                    <a:pt x="38" y="27066"/>
                  </a:cubicBezTo>
                  <a:cubicBezTo>
                    <a:pt x="113" y="31502"/>
                    <a:pt x="336" y="36759"/>
                    <a:pt x="4772" y="39107"/>
                  </a:cubicBezTo>
                  <a:cubicBezTo>
                    <a:pt x="6489" y="40037"/>
                    <a:pt x="8433" y="40204"/>
                    <a:pt x="10382" y="40204"/>
                  </a:cubicBezTo>
                  <a:cubicBezTo>
                    <a:pt x="11482" y="40204"/>
                    <a:pt x="12583" y="40151"/>
                    <a:pt x="13645" y="40151"/>
                  </a:cubicBezTo>
                  <a:cubicBezTo>
                    <a:pt x="15360" y="40132"/>
                    <a:pt x="37113" y="40123"/>
                    <a:pt x="58870" y="40123"/>
                  </a:cubicBezTo>
                  <a:cubicBezTo>
                    <a:pt x="80627" y="40123"/>
                    <a:pt x="102389" y="40132"/>
                    <a:pt x="104123" y="40151"/>
                  </a:cubicBezTo>
                  <a:cubicBezTo>
                    <a:pt x="105185" y="40151"/>
                    <a:pt x="106281" y="40204"/>
                    <a:pt x="107376" y="40204"/>
                  </a:cubicBezTo>
                  <a:cubicBezTo>
                    <a:pt x="109317" y="40204"/>
                    <a:pt x="111255" y="40037"/>
                    <a:pt x="112995" y="39107"/>
                  </a:cubicBezTo>
                  <a:cubicBezTo>
                    <a:pt x="117432" y="36759"/>
                    <a:pt x="117693" y="31502"/>
                    <a:pt x="117693" y="27066"/>
                  </a:cubicBezTo>
                  <a:cubicBezTo>
                    <a:pt x="117730" y="20877"/>
                    <a:pt x="117283" y="21138"/>
                    <a:pt x="117059" y="15211"/>
                  </a:cubicBezTo>
                  <a:cubicBezTo>
                    <a:pt x="116984" y="12340"/>
                    <a:pt x="117394" y="8687"/>
                    <a:pt x="116574" y="5928"/>
                  </a:cubicBezTo>
                  <a:cubicBezTo>
                    <a:pt x="116015" y="4176"/>
                    <a:pt x="114934" y="2461"/>
                    <a:pt x="113294" y="1641"/>
                  </a:cubicBezTo>
                  <a:cubicBezTo>
                    <a:pt x="112063" y="970"/>
                    <a:pt x="110610" y="895"/>
                    <a:pt x="109193" y="784"/>
                  </a:cubicBezTo>
                  <a:cubicBezTo>
                    <a:pt x="101849" y="336"/>
                    <a:pt x="37951" y="75"/>
                    <a:pt x="30607" y="1"/>
                  </a:cubicBezTo>
                  <a:close/>
                </a:path>
              </a:pathLst>
            </a:custGeom>
            <a:solidFill>
              <a:srgbClr val="FF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8175913" y="2193022"/>
              <a:ext cx="25" cy="34500"/>
            </a:xfrm>
            <a:custGeom>
              <a:avLst/>
              <a:gdLst/>
              <a:ahLst/>
              <a:cxnLst/>
              <a:rect l="l" t="t" r="r" b="b"/>
              <a:pathLst>
                <a:path w="1" h="1380" fill="none" extrusionOk="0">
                  <a:moveTo>
                    <a:pt x="0" y="0"/>
                  </a:moveTo>
                  <a:cubicBezTo>
                    <a:pt x="0" y="448"/>
                    <a:pt x="0" y="932"/>
                    <a:pt x="0" y="1380"/>
                  </a:cubicBezTo>
                </a:path>
              </a:pathLst>
            </a:custGeom>
            <a:noFill/>
            <a:ln w="12125" cap="rnd" cmpd="sng">
              <a:solidFill>
                <a:srgbClr val="60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a:off x="5711713" y="2220047"/>
              <a:ext cx="2967500" cy="1021675"/>
            </a:xfrm>
            <a:custGeom>
              <a:avLst/>
              <a:gdLst/>
              <a:ahLst/>
              <a:cxnLst/>
              <a:rect l="l" t="t" r="r" b="b"/>
              <a:pathLst>
                <a:path w="118700" h="40867" extrusionOk="0">
                  <a:moveTo>
                    <a:pt x="30980" y="0"/>
                  </a:moveTo>
                  <a:cubicBezTo>
                    <a:pt x="25314" y="75"/>
                    <a:pt x="19685" y="261"/>
                    <a:pt x="14018" y="522"/>
                  </a:cubicBezTo>
                  <a:lnTo>
                    <a:pt x="9805" y="709"/>
                  </a:lnTo>
                  <a:cubicBezTo>
                    <a:pt x="8389" y="783"/>
                    <a:pt x="6935" y="821"/>
                    <a:pt x="5518" y="1343"/>
                  </a:cubicBezTo>
                  <a:cubicBezTo>
                    <a:pt x="4139" y="1864"/>
                    <a:pt x="2946" y="2908"/>
                    <a:pt x="2238" y="4250"/>
                  </a:cubicBezTo>
                  <a:cubicBezTo>
                    <a:pt x="1529" y="5518"/>
                    <a:pt x="1119" y="6935"/>
                    <a:pt x="1007" y="8388"/>
                  </a:cubicBezTo>
                  <a:cubicBezTo>
                    <a:pt x="747" y="10737"/>
                    <a:pt x="970" y="13198"/>
                    <a:pt x="821" y="15248"/>
                  </a:cubicBezTo>
                  <a:cubicBezTo>
                    <a:pt x="709" y="17224"/>
                    <a:pt x="523" y="19125"/>
                    <a:pt x="299" y="21101"/>
                  </a:cubicBezTo>
                  <a:cubicBezTo>
                    <a:pt x="75" y="23077"/>
                    <a:pt x="1" y="25053"/>
                    <a:pt x="38" y="27028"/>
                  </a:cubicBezTo>
                  <a:cubicBezTo>
                    <a:pt x="1" y="29041"/>
                    <a:pt x="150" y="31017"/>
                    <a:pt x="486" y="32993"/>
                  </a:cubicBezTo>
                  <a:cubicBezTo>
                    <a:pt x="709" y="34000"/>
                    <a:pt x="1007" y="35006"/>
                    <a:pt x="1418" y="35938"/>
                  </a:cubicBezTo>
                  <a:cubicBezTo>
                    <a:pt x="1902" y="36870"/>
                    <a:pt x="2536" y="37728"/>
                    <a:pt x="3282" y="38436"/>
                  </a:cubicBezTo>
                  <a:cubicBezTo>
                    <a:pt x="3468" y="38622"/>
                    <a:pt x="3654" y="38772"/>
                    <a:pt x="3841" y="38921"/>
                  </a:cubicBezTo>
                  <a:lnTo>
                    <a:pt x="4363" y="39293"/>
                  </a:lnTo>
                  <a:cubicBezTo>
                    <a:pt x="4549" y="39405"/>
                    <a:pt x="4735" y="39517"/>
                    <a:pt x="4885" y="39592"/>
                  </a:cubicBezTo>
                  <a:cubicBezTo>
                    <a:pt x="5220" y="39778"/>
                    <a:pt x="5518" y="39964"/>
                    <a:pt x="5854" y="40076"/>
                  </a:cubicBezTo>
                  <a:cubicBezTo>
                    <a:pt x="6264" y="40225"/>
                    <a:pt x="6674" y="40300"/>
                    <a:pt x="7084" y="40300"/>
                  </a:cubicBezTo>
                  <a:cubicBezTo>
                    <a:pt x="7233" y="40263"/>
                    <a:pt x="7159" y="40188"/>
                    <a:pt x="6860" y="40039"/>
                  </a:cubicBezTo>
                  <a:cubicBezTo>
                    <a:pt x="6599" y="39890"/>
                    <a:pt x="6152" y="39703"/>
                    <a:pt x="5556" y="39331"/>
                  </a:cubicBezTo>
                  <a:cubicBezTo>
                    <a:pt x="4698" y="38846"/>
                    <a:pt x="3953" y="38175"/>
                    <a:pt x="3356" y="37429"/>
                  </a:cubicBezTo>
                  <a:cubicBezTo>
                    <a:pt x="2722" y="36609"/>
                    <a:pt x="2275" y="35715"/>
                    <a:pt x="1977" y="34745"/>
                  </a:cubicBezTo>
                  <a:cubicBezTo>
                    <a:pt x="1492" y="33105"/>
                    <a:pt x="1268" y="31427"/>
                    <a:pt x="1231" y="29750"/>
                  </a:cubicBezTo>
                  <a:cubicBezTo>
                    <a:pt x="1194" y="27998"/>
                    <a:pt x="1268" y="26208"/>
                    <a:pt x="1306" y="24381"/>
                  </a:cubicBezTo>
                  <a:cubicBezTo>
                    <a:pt x="1343" y="22592"/>
                    <a:pt x="1604" y="20728"/>
                    <a:pt x="1753" y="18752"/>
                  </a:cubicBezTo>
                  <a:cubicBezTo>
                    <a:pt x="1828" y="17783"/>
                    <a:pt x="1902" y="16776"/>
                    <a:pt x="1939" y="15770"/>
                  </a:cubicBezTo>
                  <a:cubicBezTo>
                    <a:pt x="1977" y="14726"/>
                    <a:pt x="1939" y="13682"/>
                    <a:pt x="1939" y="12638"/>
                  </a:cubicBezTo>
                  <a:cubicBezTo>
                    <a:pt x="1865" y="11147"/>
                    <a:pt x="1939" y="9656"/>
                    <a:pt x="2089" y="8165"/>
                  </a:cubicBezTo>
                  <a:cubicBezTo>
                    <a:pt x="2163" y="7382"/>
                    <a:pt x="2350" y="6636"/>
                    <a:pt x="2610" y="5928"/>
                  </a:cubicBezTo>
                  <a:cubicBezTo>
                    <a:pt x="2871" y="5220"/>
                    <a:pt x="3244" y="4549"/>
                    <a:pt x="3729" y="3952"/>
                  </a:cubicBezTo>
                  <a:cubicBezTo>
                    <a:pt x="4176" y="3356"/>
                    <a:pt x="4773" y="2871"/>
                    <a:pt x="5444" y="2498"/>
                  </a:cubicBezTo>
                  <a:cubicBezTo>
                    <a:pt x="6152" y="2200"/>
                    <a:pt x="6935" y="1976"/>
                    <a:pt x="7755" y="1902"/>
                  </a:cubicBezTo>
                  <a:cubicBezTo>
                    <a:pt x="8575" y="1827"/>
                    <a:pt x="9470" y="1790"/>
                    <a:pt x="10365" y="1715"/>
                  </a:cubicBezTo>
                  <a:lnTo>
                    <a:pt x="13049" y="1566"/>
                  </a:lnTo>
                  <a:cubicBezTo>
                    <a:pt x="18976" y="1231"/>
                    <a:pt x="24941" y="1007"/>
                    <a:pt x="30943" y="932"/>
                  </a:cubicBezTo>
                  <a:lnTo>
                    <a:pt x="48949" y="1044"/>
                  </a:lnTo>
                  <a:lnTo>
                    <a:pt x="61401" y="1007"/>
                  </a:lnTo>
                  <a:cubicBezTo>
                    <a:pt x="74113" y="1044"/>
                    <a:pt x="86788" y="1119"/>
                    <a:pt x="99463" y="1268"/>
                  </a:cubicBezTo>
                  <a:cubicBezTo>
                    <a:pt x="102557" y="1305"/>
                    <a:pt x="105689" y="1343"/>
                    <a:pt x="108783" y="1454"/>
                  </a:cubicBezTo>
                  <a:cubicBezTo>
                    <a:pt x="110312" y="1492"/>
                    <a:pt x="111877" y="1529"/>
                    <a:pt x="113219" y="2014"/>
                  </a:cubicBezTo>
                  <a:cubicBezTo>
                    <a:pt x="114599" y="2573"/>
                    <a:pt x="115680" y="3617"/>
                    <a:pt x="116276" y="4959"/>
                  </a:cubicBezTo>
                  <a:cubicBezTo>
                    <a:pt x="116910" y="6301"/>
                    <a:pt x="117246" y="7792"/>
                    <a:pt x="117283" y="9320"/>
                  </a:cubicBezTo>
                  <a:cubicBezTo>
                    <a:pt x="117357" y="10812"/>
                    <a:pt x="117320" y="12377"/>
                    <a:pt x="117320" y="13943"/>
                  </a:cubicBezTo>
                  <a:cubicBezTo>
                    <a:pt x="117283" y="15509"/>
                    <a:pt x="117395" y="17037"/>
                    <a:pt x="117507" y="18640"/>
                  </a:cubicBezTo>
                  <a:cubicBezTo>
                    <a:pt x="117618" y="20206"/>
                    <a:pt x="117842" y="21697"/>
                    <a:pt x="117917" y="23300"/>
                  </a:cubicBezTo>
                  <a:cubicBezTo>
                    <a:pt x="117991" y="24866"/>
                    <a:pt x="117991" y="26506"/>
                    <a:pt x="117991" y="28109"/>
                  </a:cubicBezTo>
                  <a:cubicBezTo>
                    <a:pt x="118028" y="29675"/>
                    <a:pt x="117879" y="31278"/>
                    <a:pt x="117618" y="32844"/>
                  </a:cubicBezTo>
                  <a:cubicBezTo>
                    <a:pt x="117544" y="33254"/>
                    <a:pt x="117469" y="33627"/>
                    <a:pt x="117320" y="34000"/>
                  </a:cubicBezTo>
                  <a:cubicBezTo>
                    <a:pt x="117208" y="34372"/>
                    <a:pt x="117096" y="34745"/>
                    <a:pt x="116947" y="35118"/>
                  </a:cubicBezTo>
                  <a:cubicBezTo>
                    <a:pt x="116649" y="35826"/>
                    <a:pt x="116276" y="36535"/>
                    <a:pt x="115792" y="37131"/>
                  </a:cubicBezTo>
                  <a:cubicBezTo>
                    <a:pt x="114822" y="38361"/>
                    <a:pt x="113480" y="39256"/>
                    <a:pt x="111989" y="39666"/>
                  </a:cubicBezTo>
                  <a:cubicBezTo>
                    <a:pt x="110604" y="39998"/>
                    <a:pt x="109194" y="40183"/>
                    <a:pt x="107780" y="40183"/>
                  </a:cubicBezTo>
                  <a:cubicBezTo>
                    <a:pt x="107443" y="40183"/>
                    <a:pt x="107107" y="40172"/>
                    <a:pt x="106770" y="40151"/>
                  </a:cubicBezTo>
                  <a:cubicBezTo>
                    <a:pt x="106173" y="40138"/>
                    <a:pt x="105577" y="40134"/>
                    <a:pt x="104981" y="40134"/>
                  </a:cubicBezTo>
                  <a:cubicBezTo>
                    <a:pt x="103788" y="40134"/>
                    <a:pt x="102595" y="40151"/>
                    <a:pt x="101402" y="40151"/>
                  </a:cubicBezTo>
                  <a:lnTo>
                    <a:pt x="90702" y="40225"/>
                  </a:lnTo>
                  <a:cubicBezTo>
                    <a:pt x="83582" y="40263"/>
                    <a:pt x="76424" y="40263"/>
                    <a:pt x="69267" y="40263"/>
                  </a:cubicBezTo>
                  <a:cubicBezTo>
                    <a:pt x="68256" y="40256"/>
                    <a:pt x="67245" y="40253"/>
                    <a:pt x="66234" y="40253"/>
                  </a:cubicBezTo>
                  <a:cubicBezTo>
                    <a:pt x="61951" y="40253"/>
                    <a:pt x="57668" y="40307"/>
                    <a:pt x="53385" y="40337"/>
                  </a:cubicBezTo>
                  <a:lnTo>
                    <a:pt x="24345" y="40449"/>
                  </a:lnTo>
                  <a:cubicBezTo>
                    <a:pt x="19535" y="40449"/>
                    <a:pt x="14726" y="40486"/>
                    <a:pt x="9880" y="40598"/>
                  </a:cubicBezTo>
                  <a:cubicBezTo>
                    <a:pt x="9060" y="40561"/>
                    <a:pt x="8202" y="40486"/>
                    <a:pt x="7382" y="40375"/>
                  </a:cubicBezTo>
                  <a:cubicBezTo>
                    <a:pt x="7277" y="40348"/>
                    <a:pt x="7153" y="40322"/>
                    <a:pt x="7102" y="40322"/>
                  </a:cubicBezTo>
                  <a:cubicBezTo>
                    <a:pt x="7081" y="40322"/>
                    <a:pt x="7073" y="40326"/>
                    <a:pt x="7084" y="40337"/>
                  </a:cubicBezTo>
                  <a:cubicBezTo>
                    <a:pt x="7233" y="40412"/>
                    <a:pt x="7420" y="40486"/>
                    <a:pt x="7606" y="40561"/>
                  </a:cubicBezTo>
                  <a:cubicBezTo>
                    <a:pt x="8582" y="40756"/>
                    <a:pt x="9587" y="40866"/>
                    <a:pt x="10595" y="40866"/>
                  </a:cubicBezTo>
                  <a:cubicBezTo>
                    <a:pt x="10742" y="40866"/>
                    <a:pt x="10889" y="40864"/>
                    <a:pt x="11036" y="40859"/>
                  </a:cubicBezTo>
                  <a:cubicBezTo>
                    <a:pt x="11968" y="40859"/>
                    <a:pt x="12862" y="40822"/>
                    <a:pt x="13794" y="40822"/>
                  </a:cubicBezTo>
                  <a:lnTo>
                    <a:pt x="22108" y="40822"/>
                  </a:lnTo>
                  <a:lnTo>
                    <a:pt x="54616" y="40859"/>
                  </a:lnTo>
                  <a:lnTo>
                    <a:pt x="72622" y="40859"/>
                  </a:lnTo>
                  <a:lnTo>
                    <a:pt x="91597" y="40785"/>
                  </a:lnTo>
                  <a:lnTo>
                    <a:pt x="101066" y="40785"/>
                  </a:lnTo>
                  <a:cubicBezTo>
                    <a:pt x="102135" y="40785"/>
                    <a:pt x="103187" y="40751"/>
                    <a:pt x="104234" y="40751"/>
                  </a:cubicBezTo>
                  <a:cubicBezTo>
                    <a:pt x="104757" y="40751"/>
                    <a:pt x="105279" y="40760"/>
                    <a:pt x="105801" y="40785"/>
                  </a:cubicBezTo>
                  <a:cubicBezTo>
                    <a:pt x="106335" y="40809"/>
                    <a:pt x="106869" y="40822"/>
                    <a:pt x="107404" y="40822"/>
                  </a:cubicBezTo>
                  <a:cubicBezTo>
                    <a:pt x="108472" y="40822"/>
                    <a:pt x="109541" y="40772"/>
                    <a:pt x="110610" y="40673"/>
                  </a:cubicBezTo>
                  <a:cubicBezTo>
                    <a:pt x="112548" y="40449"/>
                    <a:pt x="114338" y="39592"/>
                    <a:pt x="115717" y="38212"/>
                  </a:cubicBezTo>
                  <a:cubicBezTo>
                    <a:pt x="116500" y="37392"/>
                    <a:pt x="117134" y="36423"/>
                    <a:pt x="117544" y="35342"/>
                  </a:cubicBezTo>
                  <a:cubicBezTo>
                    <a:pt x="117917" y="34298"/>
                    <a:pt x="118215" y="33180"/>
                    <a:pt x="118364" y="32098"/>
                  </a:cubicBezTo>
                  <a:cubicBezTo>
                    <a:pt x="118588" y="29899"/>
                    <a:pt x="118699" y="27662"/>
                    <a:pt x="118625" y="25463"/>
                  </a:cubicBezTo>
                  <a:cubicBezTo>
                    <a:pt x="118588" y="24381"/>
                    <a:pt x="118550" y="23263"/>
                    <a:pt x="118476" y="22182"/>
                  </a:cubicBezTo>
                  <a:lnTo>
                    <a:pt x="118178" y="18901"/>
                  </a:lnTo>
                  <a:cubicBezTo>
                    <a:pt x="118066" y="17820"/>
                    <a:pt x="118028" y="16702"/>
                    <a:pt x="117991" y="15658"/>
                  </a:cubicBezTo>
                  <a:cubicBezTo>
                    <a:pt x="117954" y="14577"/>
                    <a:pt x="117991" y="13496"/>
                    <a:pt x="117991" y="12377"/>
                  </a:cubicBezTo>
                  <a:cubicBezTo>
                    <a:pt x="118066" y="10700"/>
                    <a:pt x="117991" y="9059"/>
                    <a:pt x="117767" y="7419"/>
                  </a:cubicBezTo>
                  <a:cubicBezTo>
                    <a:pt x="117507" y="5704"/>
                    <a:pt x="116761" y="4139"/>
                    <a:pt x="115643" y="2834"/>
                  </a:cubicBezTo>
                  <a:cubicBezTo>
                    <a:pt x="115046" y="2200"/>
                    <a:pt x="114300" y="1715"/>
                    <a:pt x="113518" y="1417"/>
                  </a:cubicBezTo>
                  <a:cubicBezTo>
                    <a:pt x="112697" y="1119"/>
                    <a:pt x="111877" y="932"/>
                    <a:pt x="111020" y="858"/>
                  </a:cubicBezTo>
                  <a:cubicBezTo>
                    <a:pt x="110200" y="783"/>
                    <a:pt x="109380" y="783"/>
                    <a:pt x="108559" y="746"/>
                  </a:cubicBezTo>
                  <a:cubicBezTo>
                    <a:pt x="107739" y="672"/>
                    <a:pt x="106919" y="672"/>
                    <a:pt x="106062" y="672"/>
                  </a:cubicBezTo>
                  <a:cubicBezTo>
                    <a:pt x="99500" y="522"/>
                    <a:pt x="92939" y="448"/>
                    <a:pt x="86341" y="373"/>
                  </a:cubicBezTo>
                  <a:lnTo>
                    <a:pt x="50366" y="112"/>
                  </a:lnTo>
                  <a:lnTo>
                    <a:pt x="30980" y="0"/>
                  </a:ln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p:nvPr/>
          </p:nvSpPr>
          <p:spPr>
            <a:xfrm>
              <a:off x="7706188" y="2363572"/>
              <a:ext cx="139825" cy="71800"/>
            </a:xfrm>
            <a:custGeom>
              <a:avLst/>
              <a:gdLst/>
              <a:ahLst/>
              <a:cxnLst/>
              <a:rect l="l" t="t" r="r" b="b"/>
              <a:pathLst>
                <a:path w="5593" h="2872" extrusionOk="0">
                  <a:moveTo>
                    <a:pt x="5592" y="1"/>
                  </a:moveTo>
                  <a:lnTo>
                    <a:pt x="5592" y="1"/>
                  </a:lnTo>
                  <a:cubicBezTo>
                    <a:pt x="5033" y="112"/>
                    <a:pt x="4511" y="224"/>
                    <a:pt x="4027" y="448"/>
                  </a:cubicBezTo>
                  <a:cubicBezTo>
                    <a:pt x="3542" y="597"/>
                    <a:pt x="3057" y="821"/>
                    <a:pt x="2573" y="1044"/>
                  </a:cubicBezTo>
                  <a:cubicBezTo>
                    <a:pt x="2125" y="1268"/>
                    <a:pt x="1678" y="1529"/>
                    <a:pt x="1231" y="1827"/>
                  </a:cubicBezTo>
                  <a:cubicBezTo>
                    <a:pt x="783" y="2126"/>
                    <a:pt x="373" y="2498"/>
                    <a:pt x="0" y="2871"/>
                  </a:cubicBezTo>
                  <a:cubicBezTo>
                    <a:pt x="522" y="2797"/>
                    <a:pt x="1044" y="2685"/>
                    <a:pt x="1566" y="2498"/>
                  </a:cubicBezTo>
                  <a:cubicBezTo>
                    <a:pt x="2051" y="2312"/>
                    <a:pt x="2535" y="2088"/>
                    <a:pt x="2983" y="1865"/>
                  </a:cubicBezTo>
                  <a:cubicBezTo>
                    <a:pt x="3467" y="1641"/>
                    <a:pt x="3915" y="1343"/>
                    <a:pt x="4362" y="1044"/>
                  </a:cubicBezTo>
                  <a:cubicBezTo>
                    <a:pt x="4810" y="746"/>
                    <a:pt x="5220" y="411"/>
                    <a:pt x="5592" y="1"/>
                  </a:cubicBezTo>
                  <a:close/>
                </a:path>
              </a:pathLst>
            </a:custGeom>
            <a:solidFill>
              <a:srgbClr val="6D597A"/>
            </a:solidFill>
            <a:ln w="9525" cap="flat"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7861838" y="2496847"/>
              <a:ext cx="94150" cy="125850"/>
            </a:xfrm>
            <a:custGeom>
              <a:avLst/>
              <a:gdLst/>
              <a:ahLst/>
              <a:cxnLst/>
              <a:rect l="l" t="t" r="r" b="b"/>
              <a:pathLst>
                <a:path w="3766" h="5034" extrusionOk="0">
                  <a:moveTo>
                    <a:pt x="3765" y="1"/>
                  </a:moveTo>
                  <a:lnTo>
                    <a:pt x="3765" y="1"/>
                  </a:lnTo>
                  <a:cubicBezTo>
                    <a:pt x="3281" y="299"/>
                    <a:pt x="2871" y="634"/>
                    <a:pt x="2535" y="1044"/>
                  </a:cubicBezTo>
                  <a:cubicBezTo>
                    <a:pt x="2162" y="1417"/>
                    <a:pt x="1827" y="1827"/>
                    <a:pt x="1491" y="2237"/>
                  </a:cubicBezTo>
                  <a:cubicBezTo>
                    <a:pt x="1193" y="2647"/>
                    <a:pt x="895" y="3095"/>
                    <a:pt x="634" y="3579"/>
                  </a:cubicBezTo>
                  <a:cubicBezTo>
                    <a:pt x="373" y="4027"/>
                    <a:pt x="149" y="4511"/>
                    <a:pt x="0" y="5033"/>
                  </a:cubicBezTo>
                  <a:cubicBezTo>
                    <a:pt x="448" y="4735"/>
                    <a:pt x="858" y="4400"/>
                    <a:pt x="1230" y="3990"/>
                  </a:cubicBezTo>
                  <a:cubicBezTo>
                    <a:pt x="1976" y="3244"/>
                    <a:pt x="2610" y="2386"/>
                    <a:pt x="3094" y="1492"/>
                  </a:cubicBezTo>
                  <a:cubicBezTo>
                    <a:pt x="3355" y="1007"/>
                    <a:pt x="3579" y="522"/>
                    <a:pt x="3765" y="1"/>
                  </a:cubicBezTo>
                  <a:close/>
                </a:path>
              </a:pathLst>
            </a:custGeom>
            <a:solidFill>
              <a:srgbClr val="6D597A"/>
            </a:solidFill>
            <a:ln w="9525" cap="flat"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8091088" y="2555572"/>
              <a:ext cx="27075" cy="155650"/>
            </a:xfrm>
            <a:custGeom>
              <a:avLst/>
              <a:gdLst/>
              <a:ahLst/>
              <a:cxnLst/>
              <a:rect l="l" t="t" r="r" b="b"/>
              <a:pathLst>
                <a:path w="1083" h="6226" extrusionOk="0">
                  <a:moveTo>
                    <a:pt x="896" y="0"/>
                  </a:moveTo>
                  <a:cubicBezTo>
                    <a:pt x="672" y="448"/>
                    <a:pt x="486" y="969"/>
                    <a:pt x="336" y="1491"/>
                  </a:cubicBezTo>
                  <a:cubicBezTo>
                    <a:pt x="225" y="2013"/>
                    <a:pt x="113" y="2535"/>
                    <a:pt x="76" y="3057"/>
                  </a:cubicBezTo>
                  <a:cubicBezTo>
                    <a:pt x="1" y="3579"/>
                    <a:pt x="1" y="4101"/>
                    <a:pt x="1" y="4623"/>
                  </a:cubicBezTo>
                  <a:cubicBezTo>
                    <a:pt x="1" y="5145"/>
                    <a:pt x="76" y="5704"/>
                    <a:pt x="187" y="6226"/>
                  </a:cubicBezTo>
                  <a:cubicBezTo>
                    <a:pt x="411" y="5741"/>
                    <a:pt x="597" y="5219"/>
                    <a:pt x="709" y="4697"/>
                  </a:cubicBezTo>
                  <a:cubicBezTo>
                    <a:pt x="858" y="4176"/>
                    <a:pt x="933" y="3654"/>
                    <a:pt x="1008" y="3169"/>
                  </a:cubicBezTo>
                  <a:cubicBezTo>
                    <a:pt x="1045" y="2647"/>
                    <a:pt x="1082" y="2088"/>
                    <a:pt x="1082" y="1566"/>
                  </a:cubicBezTo>
                  <a:cubicBezTo>
                    <a:pt x="1082" y="1044"/>
                    <a:pt x="1008" y="522"/>
                    <a:pt x="896" y="0"/>
                  </a:cubicBezTo>
                  <a:close/>
                </a:path>
              </a:pathLst>
            </a:custGeom>
            <a:solidFill>
              <a:srgbClr val="6D597A"/>
            </a:solidFill>
            <a:ln w="9525" cap="flat"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8276563" y="2522947"/>
              <a:ext cx="60600" cy="144475"/>
            </a:xfrm>
            <a:custGeom>
              <a:avLst/>
              <a:gdLst/>
              <a:ahLst/>
              <a:cxnLst/>
              <a:rect l="l" t="t" r="r" b="b"/>
              <a:pathLst>
                <a:path w="2424" h="5779" extrusionOk="0">
                  <a:moveTo>
                    <a:pt x="1" y="0"/>
                  </a:moveTo>
                  <a:cubicBezTo>
                    <a:pt x="38" y="522"/>
                    <a:pt x="150" y="1082"/>
                    <a:pt x="262" y="1603"/>
                  </a:cubicBezTo>
                  <a:cubicBezTo>
                    <a:pt x="411" y="2088"/>
                    <a:pt x="597" y="2610"/>
                    <a:pt x="784" y="3095"/>
                  </a:cubicBezTo>
                  <a:cubicBezTo>
                    <a:pt x="1007" y="3542"/>
                    <a:pt x="1231" y="4027"/>
                    <a:pt x="1492" y="4474"/>
                  </a:cubicBezTo>
                  <a:cubicBezTo>
                    <a:pt x="1753" y="4959"/>
                    <a:pt x="2051" y="5369"/>
                    <a:pt x="2424" y="5779"/>
                  </a:cubicBezTo>
                  <a:cubicBezTo>
                    <a:pt x="2387" y="5257"/>
                    <a:pt x="2312" y="4735"/>
                    <a:pt x="2163" y="4213"/>
                  </a:cubicBezTo>
                  <a:cubicBezTo>
                    <a:pt x="1865" y="3169"/>
                    <a:pt x="1492" y="2200"/>
                    <a:pt x="933" y="1305"/>
                  </a:cubicBezTo>
                  <a:cubicBezTo>
                    <a:pt x="672" y="821"/>
                    <a:pt x="373" y="410"/>
                    <a:pt x="1" y="0"/>
                  </a:cubicBezTo>
                  <a:close/>
                </a:path>
              </a:pathLst>
            </a:custGeom>
            <a:solidFill>
              <a:srgbClr val="6D597A"/>
            </a:solidFill>
            <a:ln w="9525" cap="flat"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8393988" y="2437197"/>
              <a:ext cx="134250" cy="82050"/>
            </a:xfrm>
            <a:custGeom>
              <a:avLst/>
              <a:gdLst/>
              <a:ahLst/>
              <a:cxnLst/>
              <a:rect l="l" t="t" r="r" b="b"/>
              <a:pathLst>
                <a:path w="5370" h="3282" extrusionOk="0">
                  <a:moveTo>
                    <a:pt x="1" y="1"/>
                  </a:moveTo>
                  <a:cubicBezTo>
                    <a:pt x="336" y="448"/>
                    <a:pt x="709" y="821"/>
                    <a:pt x="1157" y="1156"/>
                  </a:cubicBezTo>
                  <a:cubicBezTo>
                    <a:pt x="1567" y="1455"/>
                    <a:pt x="1977" y="1753"/>
                    <a:pt x="2424" y="2051"/>
                  </a:cubicBezTo>
                  <a:cubicBezTo>
                    <a:pt x="2871" y="2312"/>
                    <a:pt x="3356" y="2573"/>
                    <a:pt x="3841" y="2759"/>
                  </a:cubicBezTo>
                  <a:cubicBezTo>
                    <a:pt x="4325" y="2983"/>
                    <a:pt x="4847" y="3169"/>
                    <a:pt x="5369" y="3281"/>
                  </a:cubicBezTo>
                  <a:cubicBezTo>
                    <a:pt x="5034" y="2834"/>
                    <a:pt x="4624" y="2461"/>
                    <a:pt x="4213" y="2163"/>
                  </a:cubicBezTo>
                  <a:cubicBezTo>
                    <a:pt x="3803" y="1827"/>
                    <a:pt x="3356" y="1529"/>
                    <a:pt x="2909" y="1231"/>
                  </a:cubicBezTo>
                  <a:cubicBezTo>
                    <a:pt x="2461" y="970"/>
                    <a:pt x="2014" y="709"/>
                    <a:pt x="1529" y="523"/>
                  </a:cubicBezTo>
                  <a:cubicBezTo>
                    <a:pt x="1045" y="299"/>
                    <a:pt x="523" y="113"/>
                    <a:pt x="1" y="1"/>
                  </a:cubicBezTo>
                  <a:close/>
                </a:path>
              </a:pathLst>
            </a:custGeom>
            <a:solidFill>
              <a:srgbClr val="6D597A"/>
            </a:solidFill>
            <a:ln w="9525" cap="flat"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rot="10800000">
              <a:off x="7895486" y="1945444"/>
              <a:ext cx="560914" cy="529654"/>
            </a:xfrm>
            <a:custGeom>
              <a:avLst/>
              <a:gdLst/>
              <a:ahLst/>
              <a:cxnLst/>
              <a:rect l="l" t="t" r="r" b="b"/>
              <a:pathLst>
                <a:path w="70912" h="66960" extrusionOk="0">
                  <a:moveTo>
                    <a:pt x="33161" y="1"/>
                  </a:moveTo>
                  <a:cubicBezTo>
                    <a:pt x="29920" y="55"/>
                    <a:pt x="26788" y="703"/>
                    <a:pt x="23817" y="1945"/>
                  </a:cubicBezTo>
                  <a:cubicBezTo>
                    <a:pt x="20739" y="3187"/>
                    <a:pt x="18093" y="5131"/>
                    <a:pt x="15500" y="7130"/>
                  </a:cubicBezTo>
                  <a:cubicBezTo>
                    <a:pt x="10802" y="10910"/>
                    <a:pt x="6535" y="15231"/>
                    <a:pt x="3511" y="20469"/>
                  </a:cubicBezTo>
                  <a:cubicBezTo>
                    <a:pt x="1837" y="23332"/>
                    <a:pt x="865" y="26572"/>
                    <a:pt x="649" y="29920"/>
                  </a:cubicBezTo>
                  <a:cubicBezTo>
                    <a:pt x="108" y="32513"/>
                    <a:pt x="0" y="35213"/>
                    <a:pt x="271" y="37859"/>
                  </a:cubicBezTo>
                  <a:cubicBezTo>
                    <a:pt x="703" y="43530"/>
                    <a:pt x="2539" y="49309"/>
                    <a:pt x="6265" y="53791"/>
                  </a:cubicBezTo>
                  <a:cubicBezTo>
                    <a:pt x="10424" y="58706"/>
                    <a:pt x="15824" y="62432"/>
                    <a:pt x="21981" y="64593"/>
                  </a:cubicBezTo>
                  <a:cubicBezTo>
                    <a:pt x="26394" y="66166"/>
                    <a:pt x="31044" y="66960"/>
                    <a:pt x="35713" y="66960"/>
                  </a:cubicBezTo>
                  <a:cubicBezTo>
                    <a:pt x="38417" y="66960"/>
                    <a:pt x="41127" y="66694"/>
                    <a:pt x="43800" y="66159"/>
                  </a:cubicBezTo>
                  <a:cubicBezTo>
                    <a:pt x="49687" y="64917"/>
                    <a:pt x="55141" y="62216"/>
                    <a:pt x="59732" y="58328"/>
                  </a:cubicBezTo>
                  <a:cubicBezTo>
                    <a:pt x="64053" y="54709"/>
                    <a:pt x="67779" y="50011"/>
                    <a:pt x="69453" y="44502"/>
                  </a:cubicBezTo>
                  <a:cubicBezTo>
                    <a:pt x="70533" y="40992"/>
                    <a:pt x="70911" y="37319"/>
                    <a:pt x="70587" y="33647"/>
                  </a:cubicBezTo>
                  <a:cubicBezTo>
                    <a:pt x="69885" y="26788"/>
                    <a:pt x="67293" y="20253"/>
                    <a:pt x="63134" y="14799"/>
                  </a:cubicBezTo>
                  <a:cubicBezTo>
                    <a:pt x="59462" y="10100"/>
                    <a:pt x="54709" y="6373"/>
                    <a:pt x="49363" y="3835"/>
                  </a:cubicBezTo>
                  <a:cubicBezTo>
                    <a:pt x="44340" y="1297"/>
                    <a:pt x="38777" y="1"/>
                    <a:pt x="33161" y="1"/>
                  </a:cubicBez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5606988" y="2624922"/>
              <a:ext cx="241400" cy="219575"/>
            </a:xfrm>
            <a:custGeom>
              <a:avLst/>
              <a:gdLst/>
              <a:ahLst/>
              <a:cxnLst/>
              <a:rect l="l" t="t" r="r" b="b"/>
              <a:pathLst>
                <a:path w="9656" h="8783" extrusionOk="0">
                  <a:moveTo>
                    <a:pt x="4833" y="0"/>
                  </a:moveTo>
                  <a:cubicBezTo>
                    <a:pt x="2830" y="0"/>
                    <a:pt x="1011" y="1390"/>
                    <a:pt x="559" y="3422"/>
                  </a:cubicBezTo>
                  <a:cubicBezTo>
                    <a:pt x="0" y="5808"/>
                    <a:pt x="1491" y="8157"/>
                    <a:pt x="3877" y="8679"/>
                  </a:cubicBezTo>
                  <a:cubicBezTo>
                    <a:pt x="4194" y="8749"/>
                    <a:pt x="4511" y="8783"/>
                    <a:pt x="4825" y="8783"/>
                  </a:cubicBezTo>
                  <a:cubicBezTo>
                    <a:pt x="6835" y="8783"/>
                    <a:pt x="8682" y="7393"/>
                    <a:pt x="9134" y="5361"/>
                  </a:cubicBezTo>
                  <a:cubicBezTo>
                    <a:pt x="9656" y="2975"/>
                    <a:pt x="8164" y="626"/>
                    <a:pt x="5778" y="104"/>
                  </a:cubicBezTo>
                  <a:cubicBezTo>
                    <a:pt x="5462" y="34"/>
                    <a:pt x="5145" y="0"/>
                    <a:pt x="4833" y="0"/>
                  </a:cubicBez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5595788" y="2615897"/>
              <a:ext cx="257250" cy="236225"/>
            </a:xfrm>
            <a:custGeom>
              <a:avLst/>
              <a:gdLst/>
              <a:ahLst/>
              <a:cxnLst/>
              <a:rect l="l" t="t" r="r" b="b"/>
              <a:pathLst>
                <a:path w="10290" h="9449" extrusionOk="0">
                  <a:moveTo>
                    <a:pt x="5425" y="1"/>
                  </a:moveTo>
                  <a:cubicBezTo>
                    <a:pt x="4422" y="1"/>
                    <a:pt x="3413" y="305"/>
                    <a:pt x="2573" y="875"/>
                  </a:cubicBezTo>
                  <a:cubicBezTo>
                    <a:pt x="2424" y="987"/>
                    <a:pt x="2275" y="1099"/>
                    <a:pt x="2126" y="1248"/>
                  </a:cubicBezTo>
                  <a:cubicBezTo>
                    <a:pt x="1492" y="1807"/>
                    <a:pt x="1007" y="2553"/>
                    <a:pt x="746" y="3410"/>
                  </a:cubicBezTo>
                  <a:cubicBezTo>
                    <a:pt x="1" y="5908"/>
                    <a:pt x="1455" y="8555"/>
                    <a:pt x="3990" y="9263"/>
                  </a:cubicBezTo>
                  <a:cubicBezTo>
                    <a:pt x="4397" y="9391"/>
                    <a:pt x="4840" y="9449"/>
                    <a:pt x="5269" y="9449"/>
                  </a:cubicBezTo>
                  <a:cubicBezTo>
                    <a:pt x="5468" y="9449"/>
                    <a:pt x="5665" y="9436"/>
                    <a:pt x="5854" y="9413"/>
                  </a:cubicBezTo>
                  <a:cubicBezTo>
                    <a:pt x="6972" y="9226"/>
                    <a:pt x="8016" y="8741"/>
                    <a:pt x="8836" y="7959"/>
                  </a:cubicBezTo>
                  <a:cubicBezTo>
                    <a:pt x="9022" y="7772"/>
                    <a:pt x="9172" y="7586"/>
                    <a:pt x="9321" y="7437"/>
                  </a:cubicBezTo>
                  <a:cubicBezTo>
                    <a:pt x="9992" y="6915"/>
                    <a:pt x="10290" y="6020"/>
                    <a:pt x="10104" y="5200"/>
                  </a:cubicBezTo>
                  <a:lnTo>
                    <a:pt x="10104" y="5125"/>
                  </a:lnTo>
                  <a:cubicBezTo>
                    <a:pt x="10104" y="4939"/>
                    <a:pt x="10066" y="4753"/>
                    <a:pt x="9917" y="4753"/>
                  </a:cubicBezTo>
                  <a:cubicBezTo>
                    <a:pt x="9768" y="4753"/>
                    <a:pt x="9619" y="4790"/>
                    <a:pt x="9544" y="4939"/>
                  </a:cubicBezTo>
                  <a:cubicBezTo>
                    <a:pt x="9433" y="5088"/>
                    <a:pt x="9358" y="5274"/>
                    <a:pt x="9246" y="5424"/>
                  </a:cubicBezTo>
                  <a:cubicBezTo>
                    <a:pt x="8985" y="5983"/>
                    <a:pt x="8650" y="6505"/>
                    <a:pt x="8314" y="6989"/>
                  </a:cubicBezTo>
                  <a:cubicBezTo>
                    <a:pt x="7979" y="7399"/>
                    <a:pt x="7531" y="7772"/>
                    <a:pt x="7084" y="8033"/>
                  </a:cubicBezTo>
                  <a:cubicBezTo>
                    <a:pt x="6529" y="8387"/>
                    <a:pt x="5888" y="8569"/>
                    <a:pt x="5243" y="8569"/>
                  </a:cubicBezTo>
                  <a:cubicBezTo>
                    <a:pt x="4935" y="8569"/>
                    <a:pt x="4626" y="8528"/>
                    <a:pt x="4325" y="8443"/>
                  </a:cubicBezTo>
                  <a:cubicBezTo>
                    <a:pt x="2983" y="8145"/>
                    <a:pt x="1902" y="7138"/>
                    <a:pt x="1529" y="5796"/>
                  </a:cubicBezTo>
                  <a:cubicBezTo>
                    <a:pt x="1194" y="4790"/>
                    <a:pt x="1268" y="3709"/>
                    <a:pt x="1753" y="2739"/>
                  </a:cubicBezTo>
                  <a:cubicBezTo>
                    <a:pt x="2014" y="2255"/>
                    <a:pt x="2387" y="1845"/>
                    <a:pt x="2834" y="1509"/>
                  </a:cubicBezTo>
                  <a:cubicBezTo>
                    <a:pt x="3319" y="1099"/>
                    <a:pt x="3878" y="801"/>
                    <a:pt x="4474" y="652"/>
                  </a:cubicBezTo>
                  <a:cubicBezTo>
                    <a:pt x="4773" y="577"/>
                    <a:pt x="5089" y="540"/>
                    <a:pt x="5411" y="540"/>
                  </a:cubicBezTo>
                  <a:cubicBezTo>
                    <a:pt x="5733" y="540"/>
                    <a:pt x="6059" y="577"/>
                    <a:pt x="6376" y="652"/>
                  </a:cubicBezTo>
                  <a:cubicBezTo>
                    <a:pt x="6823" y="764"/>
                    <a:pt x="7270" y="950"/>
                    <a:pt x="7680" y="1211"/>
                  </a:cubicBezTo>
                  <a:cubicBezTo>
                    <a:pt x="8426" y="1658"/>
                    <a:pt x="9022" y="2367"/>
                    <a:pt x="9395" y="3187"/>
                  </a:cubicBezTo>
                  <a:cubicBezTo>
                    <a:pt x="9582" y="3597"/>
                    <a:pt x="9731" y="4044"/>
                    <a:pt x="9805" y="4492"/>
                  </a:cubicBezTo>
                  <a:cubicBezTo>
                    <a:pt x="9805" y="4566"/>
                    <a:pt x="9843" y="4641"/>
                    <a:pt x="9880" y="4715"/>
                  </a:cubicBezTo>
                  <a:cubicBezTo>
                    <a:pt x="9880" y="4753"/>
                    <a:pt x="9917" y="4753"/>
                    <a:pt x="9917" y="4753"/>
                  </a:cubicBezTo>
                  <a:cubicBezTo>
                    <a:pt x="9954" y="4753"/>
                    <a:pt x="10029" y="4715"/>
                    <a:pt x="10029" y="4715"/>
                  </a:cubicBezTo>
                  <a:cubicBezTo>
                    <a:pt x="10029" y="4603"/>
                    <a:pt x="10066" y="4492"/>
                    <a:pt x="10029" y="4380"/>
                  </a:cubicBezTo>
                  <a:cubicBezTo>
                    <a:pt x="10029" y="4193"/>
                    <a:pt x="9992" y="4007"/>
                    <a:pt x="9954" y="3821"/>
                  </a:cubicBezTo>
                  <a:cubicBezTo>
                    <a:pt x="9917" y="3634"/>
                    <a:pt x="9843" y="3448"/>
                    <a:pt x="9805" y="3261"/>
                  </a:cubicBezTo>
                  <a:cubicBezTo>
                    <a:pt x="9470" y="2218"/>
                    <a:pt x="8761" y="1323"/>
                    <a:pt x="7867" y="726"/>
                  </a:cubicBezTo>
                  <a:cubicBezTo>
                    <a:pt x="7345" y="354"/>
                    <a:pt x="6786" y="130"/>
                    <a:pt x="6152" y="55"/>
                  </a:cubicBezTo>
                  <a:cubicBezTo>
                    <a:pt x="5912" y="19"/>
                    <a:pt x="5669" y="1"/>
                    <a:pt x="5425" y="1"/>
                  </a:cubicBez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8012576" y="2047755"/>
              <a:ext cx="326723" cy="3250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6"/>
            <p:cNvGrpSpPr/>
            <p:nvPr/>
          </p:nvGrpSpPr>
          <p:grpSpPr>
            <a:xfrm>
              <a:off x="5926275" y="2237019"/>
              <a:ext cx="2268000" cy="875950"/>
              <a:chOff x="5926275" y="2237019"/>
              <a:chExt cx="2268000" cy="875950"/>
            </a:xfrm>
          </p:grpSpPr>
          <p:sp>
            <p:nvSpPr>
              <p:cNvPr id="125" name="Google Shape;125;p16"/>
              <p:cNvSpPr txBox="1"/>
              <p:nvPr/>
            </p:nvSpPr>
            <p:spPr>
              <a:xfrm>
                <a:off x="5926275" y="2655769"/>
                <a:ext cx="22680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latin typeface="Fira Sans Light"/>
                    <a:ea typeface="Fira Sans Light"/>
                    <a:cs typeface="Fira Sans Light"/>
                    <a:sym typeface="Fira Sans Light"/>
                  </a:rPr>
                  <a:t>Faculty submit their application through InfoReady</a:t>
                </a:r>
                <a:endParaRPr>
                  <a:latin typeface="Fira Sans Light"/>
                  <a:ea typeface="Fira Sans Light"/>
                  <a:cs typeface="Fira Sans Light"/>
                  <a:sym typeface="Fira Sans Light"/>
                </a:endParaRPr>
              </a:p>
            </p:txBody>
          </p:sp>
          <p:sp>
            <p:nvSpPr>
              <p:cNvPr id="126" name="Google Shape;126;p16"/>
              <p:cNvSpPr txBox="1"/>
              <p:nvPr/>
            </p:nvSpPr>
            <p:spPr>
              <a:xfrm>
                <a:off x="5926275" y="2237019"/>
                <a:ext cx="1875300" cy="32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6D597A"/>
                    </a:solidFill>
                    <a:latin typeface="Fira Sans Medium"/>
                    <a:ea typeface="Fira Sans Medium"/>
                    <a:cs typeface="Fira Sans Medium"/>
                    <a:sym typeface="Fira Sans Medium"/>
                  </a:rPr>
                  <a:t>Submission</a:t>
                </a:r>
                <a:endParaRPr sz="1800">
                  <a:solidFill>
                    <a:srgbClr val="6D597A"/>
                  </a:solidFill>
                  <a:latin typeface="Fira Sans Medium"/>
                  <a:ea typeface="Fira Sans Medium"/>
                  <a:cs typeface="Fira Sans Medium"/>
                  <a:sym typeface="Fira Sans Medium"/>
                </a:endParaRPr>
              </a:p>
            </p:txBody>
          </p:sp>
        </p:grpSp>
      </p:grpSp>
      <p:sp>
        <p:nvSpPr>
          <p:cNvPr id="90" name="Google Shape;90;p16">
            <a:extLst>
              <a:ext uri="{C183D7F6-B498-43B3-948B-1728B52AA6E4}">
                <adec:decorative xmlns:adec="http://schemas.microsoft.com/office/drawing/2017/decorative" val="1"/>
              </a:ext>
            </a:extLst>
          </p:cNvPr>
          <p:cNvSpPr/>
          <p:nvPr/>
        </p:nvSpPr>
        <p:spPr>
          <a:xfrm flipH="1">
            <a:off x="4020750" y="2711208"/>
            <a:ext cx="1679005" cy="826700"/>
          </a:xfrm>
          <a:custGeom>
            <a:avLst/>
            <a:gdLst/>
            <a:ahLst/>
            <a:cxnLst/>
            <a:rect l="l" t="t" r="r" b="b"/>
            <a:pathLst>
              <a:path w="55883" h="33068" fill="none" extrusionOk="0">
                <a:moveTo>
                  <a:pt x="1" y="448"/>
                </a:moveTo>
                <a:cubicBezTo>
                  <a:pt x="13309" y="0"/>
                  <a:pt x="53609" y="1342"/>
                  <a:pt x="55883" y="33068"/>
                </a:cubicBezTo>
              </a:path>
            </a:pathLst>
          </a:custGeom>
          <a:noFill/>
          <a:ln w="19050" cap="rnd" cmpd="sng">
            <a:solidFill>
              <a:srgbClr val="43434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a:extLst>
              <a:ext uri="{C183D7F6-B498-43B3-948B-1728B52AA6E4}">
                <adec:decorative xmlns:adec="http://schemas.microsoft.com/office/drawing/2017/decorative" val="1"/>
              </a:ext>
            </a:extLst>
          </p:cNvPr>
          <p:cNvSpPr/>
          <p:nvPr/>
        </p:nvSpPr>
        <p:spPr>
          <a:xfrm flipH="1">
            <a:off x="4020713" y="3374836"/>
            <a:ext cx="25" cy="34500"/>
          </a:xfrm>
          <a:custGeom>
            <a:avLst/>
            <a:gdLst/>
            <a:ahLst/>
            <a:cxnLst/>
            <a:rect l="l" t="t" r="r" b="b"/>
            <a:pathLst>
              <a:path w="1" h="1380" fill="none" extrusionOk="0">
                <a:moveTo>
                  <a:pt x="0" y="0"/>
                </a:moveTo>
                <a:cubicBezTo>
                  <a:pt x="0" y="448"/>
                  <a:pt x="0" y="932"/>
                  <a:pt x="0" y="1380"/>
                </a:cubicBezTo>
              </a:path>
            </a:pathLst>
          </a:custGeom>
          <a:noFill/>
          <a:ln w="12125" cap="rnd" cmpd="sng">
            <a:solidFill>
              <a:srgbClr val="60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16">
            <a:extLst>
              <a:ext uri="{C183D7F6-B498-43B3-948B-1728B52AA6E4}">
                <adec:decorative xmlns:adec="http://schemas.microsoft.com/office/drawing/2017/decorative" val="1"/>
              </a:ext>
            </a:extLst>
          </p:cNvPr>
          <p:cNvGrpSpPr/>
          <p:nvPr/>
        </p:nvGrpSpPr>
        <p:grpSpPr>
          <a:xfrm>
            <a:off x="3517438" y="3127258"/>
            <a:ext cx="3083425" cy="1296278"/>
            <a:chOff x="3517438" y="3127258"/>
            <a:chExt cx="3083425" cy="1296278"/>
          </a:xfrm>
        </p:grpSpPr>
        <p:sp>
          <p:nvSpPr>
            <p:cNvPr id="128" name="Google Shape;128;p16"/>
            <p:cNvSpPr/>
            <p:nvPr/>
          </p:nvSpPr>
          <p:spPr>
            <a:xfrm flipH="1">
              <a:off x="3529563" y="3410136"/>
              <a:ext cx="2943250" cy="1005125"/>
            </a:xfrm>
            <a:custGeom>
              <a:avLst/>
              <a:gdLst/>
              <a:ahLst/>
              <a:cxnLst/>
              <a:rect l="l" t="t" r="r" b="b"/>
              <a:pathLst>
                <a:path w="117730" h="40205" extrusionOk="0">
                  <a:moveTo>
                    <a:pt x="30607" y="1"/>
                  </a:moveTo>
                  <a:cubicBezTo>
                    <a:pt x="23263" y="75"/>
                    <a:pt x="15882" y="336"/>
                    <a:pt x="8538" y="784"/>
                  </a:cubicBezTo>
                  <a:cubicBezTo>
                    <a:pt x="7158" y="895"/>
                    <a:pt x="5704" y="970"/>
                    <a:pt x="4437" y="1641"/>
                  </a:cubicBezTo>
                  <a:cubicBezTo>
                    <a:pt x="2797" y="2461"/>
                    <a:pt x="1716" y="4176"/>
                    <a:pt x="1194" y="5928"/>
                  </a:cubicBezTo>
                  <a:cubicBezTo>
                    <a:pt x="373" y="8687"/>
                    <a:pt x="784" y="12340"/>
                    <a:pt x="672" y="15211"/>
                  </a:cubicBezTo>
                  <a:cubicBezTo>
                    <a:pt x="485" y="21138"/>
                    <a:pt x="1" y="20877"/>
                    <a:pt x="38" y="27066"/>
                  </a:cubicBezTo>
                  <a:cubicBezTo>
                    <a:pt x="113" y="31502"/>
                    <a:pt x="336" y="36759"/>
                    <a:pt x="4772" y="39107"/>
                  </a:cubicBezTo>
                  <a:cubicBezTo>
                    <a:pt x="6489" y="40037"/>
                    <a:pt x="8433" y="40204"/>
                    <a:pt x="10382" y="40204"/>
                  </a:cubicBezTo>
                  <a:cubicBezTo>
                    <a:pt x="11482" y="40204"/>
                    <a:pt x="12583" y="40151"/>
                    <a:pt x="13645" y="40151"/>
                  </a:cubicBezTo>
                  <a:cubicBezTo>
                    <a:pt x="15360" y="40132"/>
                    <a:pt x="37113" y="40123"/>
                    <a:pt x="58870" y="40123"/>
                  </a:cubicBezTo>
                  <a:cubicBezTo>
                    <a:pt x="80627" y="40123"/>
                    <a:pt x="102389" y="40132"/>
                    <a:pt x="104123" y="40151"/>
                  </a:cubicBezTo>
                  <a:cubicBezTo>
                    <a:pt x="105185" y="40151"/>
                    <a:pt x="106281" y="40204"/>
                    <a:pt x="107376" y="40204"/>
                  </a:cubicBezTo>
                  <a:cubicBezTo>
                    <a:pt x="109317" y="40204"/>
                    <a:pt x="111255" y="40037"/>
                    <a:pt x="112995" y="39107"/>
                  </a:cubicBezTo>
                  <a:cubicBezTo>
                    <a:pt x="117432" y="36759"/>
                    <a:pt x="117693" y="31502"/>
                    <a:pt x="117693" y="27066"/>
                  </a:cubicBezTo>
                  <a:cubicBezTo>
                    <a:pt x="117730" y="20877"/>
                    <a:pt x="117283" y="21138"/>
                    <a:pt x="117059" y="15211"/>
                  </a:cubicBezTo>
                  <a:cubicBezTo>
                    <a:pt x="116984" y="12340"/>
                    <a:pt x="117394" y="8687"/>
                    <a:pt x="116574" y="5928"/>
                  </a:cubicBezTo>
                  <a:cubicBezTo>
                    <a:pt x="116015" y="4176"/>
                    <a:pt x="114934" y="2461"/>
                    <a:pt x="113294" y="1641"/>
                  </a:cubicBezTo>
                  <a:cubicBezTo>
                    <a:pt x="112063" y="970"/>
                    <a:pt x="110610" y="895"/>
                    <a:pt x="109193" y="784"/>
                  </a:cubicBezTo>
                  <a:cubicBezTo>
                    <a:pt x="101849" y="336"/>
                    <a:pt x="37951" y="75"/>
                    <a:pt x="30607" y="1"/>
                  </a:cubicBezTo>
                  <a:close/>
                </a:path>
              </a:pathLst>
            </a:custGeom>
            <a:solidFill>
              <a:srgbClr val="FF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flipH="1">
              <a:off x="3517438" y="3401861"/>
              <a:ext cx="2967500" cy="1021675"/>
            </a:xfrm>
            <a:custGeom>
              <a:avLst/>
              <a:gdLst/>
              <a:ahLst/>
              <a:cxnLst/>
              <a:rect l="l" t="t" r="r" b="b"/>
              <a:pathLst>
                <a:path w="118700" h="40867" extrusionOk="0">
                  <a:moveTo>
                    <a:pt x="30980" y="0"/>
                  </a:moveTo>
                  <a:cubicBezTo>
                    <a:pt x="25314" y="75"/>
                    <a:pt x="19685" y="261"/>
                    <a:pt x="14018" y="522"/>
                  </a:cubicBezTo>
                  <a:lnTo>
                    <a:pt x="9805" y="709"/>
                  </a:lnTo>
                  <a:cubicBezTo>
                    <a:pt x="8389" y="783"/>
                    <a:pt x="6935" y="821"/>
                    <a:pt x="5518" y="1343"/>
                  </a:cubicBezTo>
                  <a:cubicBezTo>
                    <a:pt x="4139" y="1864"/>
                    <a:pt x="2946" y="2908"/>
                    <a:pt x="2238" y="4250"/>
                  </a:cubicBezTo>
                  <a:cubicBezTo>
                    <a:pt x="1529" y="5518"/>
                    <a:pt x="1119" y="6935"/>
                    <a:pt x="1007" y="8388"/>
                  </a:cubicBezTo>
                  <a:cubicBezTo>
                    <a:pt x="747" y="10737"/>
                    <a:pt x="970" y="13198"/>
                    <a:pt x="821" y="15248"/>
                  </a:cubicBezTo>
                  <a:cubicBezTo>
                    <a:pt x="709" y="17224"/>
                    <a:pt x="523" y="19125"/>
                    <a:pt x="299" y="21101"/>
                  </a:cubicBezTo>
                  <a:cubicBezTo>
                    <a:pt x="75" y="23077"/>
                    <a:pt x="1" y="25053"/>
                    <a:pt x="38" y="27028"/>
                  </a:cubicBezTo>
                  <a:cubicBezTo>
                    <a:pt x="1" y="29041"/>
                    <a:pt x="150" y="31017"/>
                    <a:pt x="486" y="32993"/>
                  </a:cubicBezTo>
                  <a:cubicBezTo>
                    <a:pt x="709" y="34000"/>
                    <a:pt x="1007" y="35006"/>
                    <a:pt x="1418" y="35938"/>
                  </a:cubicBezTo>
                  <a:cubicBezTo>
                    <a:pt x="1902" y="36870"/>
                    <a:pt x="2536" y="37728"/>
                    <a:pt x="3282" y="38436"/>
                  </a:cubicBezTo>
                  <a:cubicBezTo>
                    <a:pt x="3468" y="38622"/>
                    <a:pt x="3654" y="38772"/>
                    <a:pt x="3841" y="38921"/>
                  </a:cubicBezTo>
                  <a:lnTo>
                    <a:pt x="4363" y="39293"/>
                  </a:lnTo>
                  <a:cubicBezTo>
                    <a:pt x="4549" y="39405"/>
                    <a:pt x="4735" y="39517"/>
                    <a:pt x="4885" y="39592"/>
                  </a:cubicBezTo>
                  <a:cubicBezTo>
                    <a:pt x="5220" y="39778"/>
                    <a:pt x="5518" y="39964"/>
                    <a:pt x="5854" y="40076"/>
                  </a:cubicBezTo>
                  <a:cubicBezTo>
                    <a:pt x="6264" y="40225"/>
                    <a:pt x="6674" y="40300"/>
                    <a:pt x="7084" y="40300"/>
                  </a:cubicBezTo>
                  <a:cubicBezTo>
                    <a:pt x="7233" y="40263"/>
                    <a:pt x="7159" y="40188"/>
                    <a:pt x="6860" y="40039"/>
                  </a:cubicBezTo>
                  <a:cubicBezTo>
                    <a:pt x="6599" y="39890"/>
                    <a:pt x="6152" y="39703"/>
                    <a:pt x="5556" y="39331"/>
                  </a:cubicBezTo>
                  <a:cubicBezTo>
                    <a:pt x="4698" y="38846"/>
                    <a:pt x="3953" y="38175"/>
                    <a:pt x="3356" y="37429"/>
                  </a:cubicBezTo>
                  <a:cubicBezTo>
                    <a:pt x="2722" y="36609"/>
                    <a:pt x="2275" y="35715"/>
                    <a:pt x="1977" y="34745"/>
                  </a:cubicBezTo>
                  <a:cubicBezTo>
                    <a:pt x="1492" y="33105"/>
                    <a:pt x="1268" y="31427"/>
                    <a:pt x="1231" y="29750"/>
                  </a:cubicBezTo>
                  <a:cubicBezTo>
                    <a:pt x="1194" y="27998"/>
                    <a:pt x="1268" y="26208"/>
                    <a:pt x="1306" y="24381"/>
                  </a:cubicBezTo>
                  <a:cubicBezTo>
                    <a:pt x="1343" y="22592"/>
                    <a:pt x="1604" y="20728"/>
                    <a:pt x="1753" y="18752"/>
                  </a:cubicBezTo>
                  <a:cubicBezTo>
                    <a:pt x="1828" y="17783"/>
                    <a:pt x="1902" y="16776"/>
                    <a:pt x="1939" y="15770"/>
                  </a:cubicBezTo>
                  <a:cubicBezTo>
                    <a:pt x="1977" y="14726"/>
                    <a:pt x="1939" y="13682"/>
                    <a:pt x="1939" y="12638"/>
                  </a:cubicBezTo>
                  <a:cubicBezTo>
                    <a:pt x="1865" y="11147"/>
                    <a:pt x="1939" y="9656"/>
                    <a:pt x="2089" y="8165"/>
                  </a:cubicBezTo>
                  <a:cubicBezTo>
                    <a:pt x="2163" y="7382"/>
                    <a:pt x="2350" y="6636"/>
                    <a:pt x="2610" y="5928"/>
                  </a:cubicBezTo>
                  <a:cubicBezTo>
                    <a:pt x="2871" y="5220"/>
                    <a:pt x="3244" y="4549"/>
                    <a:pt x="3729" y="3952"/>
                  </a:cubicBezTo>
                  <a:cubicBezTo>
                    <a:pt x="4176" y="3356"/>
                    <a:pt x="4773" y="2871"/>
                    <a:pt x="5444" y="2498"/>
                  </a:cubicBezTo>
                  <a:cubicBezTo>
                    <a:pt x="6152" y="2200"/>
                    <a:pt x="6935" y="1976"/>
                    <a:pt x="7755" y="1902"/>
                  </a:cubicBezTo>
                  <a:cubicBezTo>
                    <a:pt x="8575" y="1827"/>
                    <a:pt x="9470" y="1790"/>
                    <a:pt x="10365" y="1715"/>
                  </a:cubicBezTo>
                  <a:lnTo>
                    <a:pt x="13049" y="1566"/>
                  </a:lnTo>
                  <a:cubicBezTo>
                    <a:pt x="18976" y="1231"/>
                    <a:pt x="24941" y="1007"/>
                    <a:pt x="30943" y="932"/>
                  </a:cubicBezTo>
                  <a:lnTo>
                    <a:pt x="48949" y="1044"/>
                  </a:lnTo>
                  <a:lnTo>
                    <a:pt x="61401" y="1007"/>
                  </a:lnTo>
                  <a:cubicBezTo>
                    <a:pt x="74113" y="1044"/>
                    <a:pt x="86788" y="1119"/>
                    <a:pt x="99463" y="1268"/>
                  </a:cubicBezTo>
                  <a:cubicBezTo>
                    <a:pt x="102557" y="1305"/>
                    <a:pt x="105689" y="1343"/>
                    <a:pt x="108783" y="1454"/>
                  </a:cubicBezTo>
                  <a:cubicBezTo>
                    <a:pt x="110312" y="1492"/>
                    <a:pt x="111877" y="1529"/>
                    <a:pt x="113219" y="2014"/>
                  </a:cubicBezTo>
                  <a:cubicBezTo>
                    <a:pt x="114599" y="2573"/>
                    <a:pt x="115680" y="3617"/>
                    <a:pt x="116276" y="4959"/>
                  </a:cubicBezTo>
                  <a:cubicBezTo>
                    <a:pt x="116910" y="6301"/>
                    <a:pt x="117246" y="7792"/>
                    <a:pt x="117283" y="9320"/>
                  </a:cubicBezTo>
                  <a:cubicBezTo>
                    <a:pt x="117357" y="10812"/>
                    <a:pt x="117320" y="12377"/>
                    <a:pt x="117320" y="13943"/>
                  </a:cubicBezTo>
                  <a:cubicBezTo>
                    <a:pt x="117283" y="15509"/>
                    <a:pt x="117395" y="17037"/>
                    <a:pt x="117507" y="18640"/>
                  </a:cubicBezTo>
                  <a:cubicBezTo>
                    <a:pt x="117618" y="20206"/>
                    <a:pt x="117842" y="21697"/>
                    <a:pt x="117917" y="23300"/>
                  </a:cubicBezTo>
                  <a:cubicBezTo>
                    <a:pt x="117991" y="24866"/>
                    <a:pt x="117991" y="26506"/>
                    <a:pt x="117991" y="28109"/>
                  </a:cubicBezTo>
                  <a:cubicBezTo>
                    <a:pt x="118028" y="29675"/>
                    <a:pt x="117879" y="31278"/>
                    <a:pt x="117618" y="32844"/>
                  </a:cubicBezTo>
                  <a:cubicBezTo>
                    <a:pt x="117544" y="33254"/>
                    <a:pt x="117469" y="33627"/>
                    <a:pt x="117320" y="34000"/>
                  </a:cubicBezTo>
                  <a:cubicBezTo>
                    <a:pt x="117208" y="34372"/>
                    <a:pt x="117096" y="34745"/>
                    <a:pt x="116947" y="35118"/>
                  </a:cubicBezTo>
                  <a:cubicBezTo>
                    <a:pt x="116649" y="35826"/>
                    <a:pt x="116276" y="36535"/>
                    <a:pt x="115792" y="37131"/>
                  </a:cubicBezTo>
                  <a:cubicBezTo>
                    <a:pt x="114822" y="38361"/>
                    <a:pt x="113480" y="39256"/>
                    <a:pt x="111989" y="39666"/>
                  </a:cubicBezTo>
                  <a:cubicBezTo>
                    <a:pt x="110604" y="39998"/>
                    <a:pt x="109194" y="40183"/>
                    <a:pt x="107780" y="40183"/>
                  </a:cubicBezTo>
                  <a:cubicBezTo>
                    <a:pt x="107443" y="40183"/>
                    <a:pt x="107107" y="40172"/>
                    <a:pt x="106770" y="40151"/>
                  </a:cubicBezTo>
                  <a:cubicBezTo>
                    <a:pt x="106173" y="40138"/>
                    <a:pt x="105577" y="40134"/>
                    <a:pt x="104981" y="40134"/>
                  </a:cubicBezTo>
                  <a:cubicBezTo>
                    <a:pt x="103788" y="40134"/>
                    <a:pt x="102595" y="40151"/>
                    <a:pt x="101402" y="40151"/>
                  </a:cubicBezTo>
                  <a:lnTo>
                    <a:pt x="90702" y="40225"/>
                  </a:lnTo>
                  <a:cubicBezTo>
                    <a:pt x="83582" y="40263"/>
                    <a:pt x="76424" y="40263"/>
                    <a:pt x="69267" y="40263"/>
                  </a:cubicBezTo>
                  <a:cubicBezTo>
                    <a:pt x="68256" y="40256"/>
                    <a:pt x="67245" y="40253"/>
                    <a:pt x="66234" y="40253"/>
                  </a:cubicBezTo>
                  <a:cubicBezTo>
                    <a:pt x="61951" y="40253"/>
                    <a:pt x="57668" y="40307"/>
                    <a:pt x="53385" y="40337"/>
                  </a:cubicBezTo>
                  <a:lnTo>
                    <a:pt x="24345" y="40449"/>
                  </a:lnTo>
                  <a:cubicBezTo>
                    <a:pt x="19535" y="40449"/>
                    <a:pt x="14726" y="40486"/>
                    <a:pt x="9880" y="40598"/>
                  </a:cubicBezTo>
                  <a:cubicBezTo>
                    <a:pt x="9060" y="40561"/>
                    <a:pt x="8202" y="40486"/>
                    <a:pt x="7382" y="40375"/>
                  </a:cubicBezTo>
                  <a:cubicBezTo>
                    <a:pt x="7277" y="40348"/>
                    <a:pt x="7153" y="40322"/>
                    <a:pt x="7102" y="40322"/>
                  </a:cubicBezTo>
                  <a:cubicBezTo>
                    <a:pt x="7081" y="40322"/>
                    <a:pt x="7073" y="40326"/>
                    <a:pt x="7084" y="40337"/>
                  </a:cubicBezTo>
                  <a:cubicBezTo>
                    <a:pt x="7233" y="40412"/>
                    <a:pt x="7420" y="40486"/>
                    <a:pt x="7606" y="40561"/>
                  </a:cubicBezTo>
                  <a:cubicBezTo>
                    <a:pt x="8582" y="40756"/>
                    <a:pt x="9587" y="40866"/>
                    <a:pt x="10595" y="40866"/>
                  </a:cubicBezTo>
                  <a:cubicBezTo>
                    <a:pt x="10742" y="40866"/>
                    <a:pt x="10889" y="40864"/>
                    <a:pt x="11036" y="40859"/>
                  </a:cubicBezTo>
                  <a:cubicBezTo>
                    <a:pt x="11968" y="40859"/>
                    <a:pt x="12862" y="40822"/>
                    <a:pt x="13794" y="40822"/>
                  </a:cubicBezTo>
                  <a:lnTo>
                    <a:pt x="22108" y="40822"/>
                  </a:lnTo>
                  <a:lnTo>
                    <a:pt x="54616" y="40859"/>
                  </a:lnTo>
                  <a:lnTo>
                    <a:pt x="72622" y="40859"/>
                  </a:lnTo>
                  <a:lnTo>
                    <a:pt x="91597" y="40785"/>
                  </a:lnTo>
                  <a:lnTo>
                    <a:pt x="101066" y="40785"/>
                  </a:lnTo>
                  <a:cubicBezTo>
                    <a:pt x="102135" y="40785"/>
                    <a:pt x="103187" y="40751"/>
                    <a:pt x="104234" y="40751"/>
                  </a:cubicBezTo>
                  <a:cubicBezTo>
                    <a:pt x="104757" y="40751"/>
                    <a:pt x="105279" y="40760"/>
                    <a:pt x="105801" y="40785"/>
                  </a:cubicBezTo>
                  <a:cubicBezTo>
                    <a:pt x="106335" y="40809"/>
                    <a:pt x="106869" y="40822"/>
                    <a:pt x="107404" y="40822"/>
                  </a:cubicBezTo>
                  <a:cubicBezTo>
                    <a:pt x="108472" y="40822"/>
                    <a:pt x="109541" y="40772"/>
                    <a:pt x="110610" y="40673"/>
                  </a:cubicBezTo>
                  <a:cubicBezTo>
                    <a:pt x="112548" y="40449"/>
                    <a:pt x="114338" y="39592"/>
                    <a:pt x="115717" y="38212"/>
                  </a:cubicBezTo>
                  <a:cubicBezTo>
                    <a:pt x="116500" y="37392"/>
                    <a:pt x="117134" y="36423"/>
                    <a:pt x="117544" y="35342"/>
                  </a:cubicBezTo>
                  <a:cubicBezTo>
                    <a:pt x="117917" y="34298"/>
                    <a:pt x="118215" y="33180"/>
                    <a:pt x="118364" y="32098"/>
                  </a:cubicBezTo>
                  <a:cubicBezTo>
                    <a:pt x="118588" y="29899"/>
                    <a:pt x="118699" y="27662"/>
                    <a:pt x="118625" y="25463"/>
                  </a:cubicBezTo>
                  <a:cubicBezTo>
                    <a:pt x="118588" y="24381"/>
                    <a:pt x="118550" y="23263"/>
                    <a:pt x="118476" y="22182"/>
                  </a:cubicBezTo>
                  <a:lnTo>
                    <a:pt x="118178" y="18901"/>
                  </a:lnTo>
                  <a:cubicBezTo>
                    <a:pt x="118066" y="17820"/>
                    <a:pt x="118028" y="16702"/>
                    <a:pt x="117991" y="15658"/>
                  </a:cubicBezTo>
                  <a:cubicBezTo>
                    <a:pt x="117954" y="14577"/>
                    <a:pt x="117991" y="13496"/>
                    <a:pt x="117991" y="12377"/>
                  </a:cubicBezTo>
                  <a:cubicBezTo>
                    <a:pt x="118066" y="10700"/>
                    <a:pt x="117991" y="9059"/>
                    <a:pt x="117767" y="7419"/>
                  </a:cubicBezTo>
                  <a:cubicBezTo>
                    <a:pt x="117507" y="5704"/>
                    <a:pt x="116761" y="4139"/>
                    <a:pt x="115643" y="2834"/>
                  </a:cubicBezTo>
                  <a:cubicBezTo>
                    <a:pt x="115046" y="2200"/>
                    <a:pt x="114300" y="1715"/>
                    <a:pt x="113518" y="1417"/>
                  </a:cubicBezTo>
                  <a:cubicBezTo>
                    <a:pt x="112697" y="1119"/>
                    <a:pt x="111877" y="932"/>
                    <a:pt x="111020" y="858"/>
                  </a:cubicBezTo>
                  <a:cubicBezTo>
                    <a:pt x="110200" y="783"/>
                    <a:pt x="109380" y="783"/>
                    <a:pt x="108559" y="746"/>
                  </a:cubicBezTo>
                  <a:cubicBezTo>
                    <a:pt x="107739" y="672"/>
                    <a:pt x="106919" y="672"/>
                    <a:pt x="106062" y="672"/>
                  </a:cubicBezTo>
                  <a:cubicBezTo>
                    <a:pt x="99500" y="522"/>
                    <a:pt x="92939" y="448"/>
                    <a:pt x="86341" y="373"/>
                  </a:cubicBezTo>
                  <a:lnTo>
                    <a:pt x="50366" y="112"/>
                  </a:lnTo>
                  <a:lnTo>
                    <a:pt x="30980" y="0"/>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flipH="1">
              <a:off x="4240663" y="3678661"/>
              <a:ext cx="94150" cy="125850"/>
            </a:xfrm>
            <a:custGeom>
              <a:avLst/>
              <a:gdLst/>
              <a:ahLst/>
              <a:cxnLst/>
              <a:rect l="l" t="t" r="r" b="b"/>
              <a:pathLst>
                <a:path w="3766" h="5034" extrusionOk="0">
                  <a:moveTo>
                    <a:pt x="3765" y="1"/>
                  </a:moveTo>
                  <a:lnTo>
                    <a:pt x="3765" y="1"/>
                  </a:lnTo>
                  <a:cubicBezTo>
                    <a:pt x="3281" y="299"/>
                    <a:pt x="2871" y="634"/>
                    <a:pt x="2535" y="1044"/>
                  </a:cubicBezTo>
                  <a:cubicBezTo>
                    <a:pt x="2162" y="1417"/>
                    <a:pt x="1827" y="1827"/>
                    <a:pt x="1491" y="2237"/>
                  </a:cubicBezTo>
                  <a:cubicBezTo>
                    <a:pt x="1193" y="2647"/>
                    <a:pt x="895" y="3095"/>
                    <a:pt x="634" y="3579"/>
                  </a:cubicBezTo>
                  <a:cubicBezTo>
                    <a:pt x="373" y="4027"/>
                    <a:pt x="149" y="4511"/>
                    <a:pt x="0" y="5033"/>
                  </a:cubicBezTo>
                  <a:cubicBezTo>
                    <a:pt x="448" y="4735"/>
                    <a:pt x="858" y="4400"/>
                    <a:pt x="1230" y="3990"/>
                  </a:cubicBezTo>
                  <a:cubicBezTo>
                    <a:pt x="1976" y="3244"/>
                    <a:pt x="2610" y="2386"/>
                    <a:pt x="3094" y="1492"/>
                  </a:cubicBezTo>
                  <a:cubicBezTo>
                    <a:pt x="3355" y="1007"/>
                    <a:pt x="3579" y="522"/>
                    <a:pt x="3765" y="1"/>
                  </a:cubicBezTo>
                  <a:close/>
                </a:path>
              </a:pathLst>
            </a:custGeom>
            <a:solidFill>
              <a:srgbClr val="B56576"/>
            </a:solidFill>
            <a:ln w="9525" cap="flat" cmpd="sng">
              <a:solidFill>
                <a:srgbClr val="B565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flipH="1">
              <a:off x="4078488" y="3737386"/>
              <a:ext cx="27075" cy="155650"/>
            </a:xfrm>
            <a:custGeom>
              <a:avLst/>
              <a:gdLst/>
              <a:ahLst/>
              <a:cxnLst/>
              <a:rect l="l" t="t" r="r" b="b"/>
              <a:pathLst>
                <a:path w="1083" h="6226" extrusionOk="0">
                  <a:moveTo>
                    <a:pt x="896" y="0"/>
                  </a:moveTo>
                  <a:cubicBezTo>
                    <a:pt x="672" y="448"/>
                    <a:pt x="486" y="969"/>
                    <a:pt x="336" y="1491"/>
                  </a:cubicBezTo>
                  <a:cubicBezTo>
                    <a:pt x="225" y="2013"/>
                    <a:pt x="113" y="2535"/>
                    <a:pt x="76" y="3057"/>
                  </a:cubicBezTo>
                  <a:cubicBezTo>
                    <a:pt x="1" y="3579"/>
                    <a:pt x="1" y="4101"/>
                    <a:pt x="1" y="4623"/>
                  </a:cubicBezTo>
                  <a:cubicBezTo>
                    <a:pt x="1" y="5145"/>
                    <a:pt x="76" y="5704"/>
                    <a:pt x="187" y="6226"/>
                  </a:cubicBezTo>
                  <a:cubicBezTo>
                    <a:pt x="411" y="5741"/>
                    <a:pt x="597" y="5219"/>
                    <a:pt x="709" y="4697"/>
                  </a:cubicBezTo>
                  <a:cubicBezTo>
                    <a:pt x="858" y="4176"/>
                    <a:pt x="933" y="3654"/>
                    <a:pt x="1008" y="3169"/>
                  </a:cubicBezTo>
                  <a:cubicBezTo>
                    <a:pt x="1045" y="2647"/>
                    <a:pt x="1082" y="2088"/>
                    <a:pt x="1082" y="1566"/>
                  </a:cubicBezTo>
                  <a:cubicBezTo>
                    <a:pt x="1082" y="1044"/>
                    <a:pt x="1008" y="522"/>
                    <a:pt x="896" y="0"/>
                  </a:cubicBezTo>
                  <a:close/>
                </a:path>
              </a:pathLst>
            </a:custGeom>
            <a:solidFill>
              <a:srgbClr val="B56576"/>
            </a:solidFill>
            <a:ln w="9525" cap="flat" cmpd="sng">
              <a:solidFill>
                <a:srgbClr val="B565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flipH="1">
              <a:off x="3859488" y="3704761"/>
              <a:ext cx="60600" cy="144475"/>
            </a:xfrm>
            <a:custGeom>
              <a:avLst/>
              <a:gdLst/>
              <a:ahLst/>
              <a:cxnLst/>
              <a:rect l="l" t="t" r="r" b="b"/>
              <a:pathLst>
                <a:path w="2424" h="5779" extrusionOk="0">
                  <a:moveTo>
                    <a:pt x="1" y="0"/>
                  </a:moveTo>
                  <a:cubicBezTo>
                    <a:pt x="38" y="522"/>
                    <a:pt x="150" y="1082"/>
                    <a:pt x="262" y="1603"/>
                  </a:cubicBezTo>
                  <a:cubicBezTo>
                    <a:pt x="411" y="2088"/>
                    <a:pt x="597" y="2610"/>
                    <a:pt x="784" y="3095"/>
                  </a:cubicBezTo>
                  <a:cubicBezTo>
                    <a:pt x="1007" y="3542"/>
                    <a:pt x="1231" y="4027"/>
                    <a:pt x="1492" y="4474"/>
                  </a:cubicBezTo>
                  <a:cubicBezTo>
                    <a:pt x="1753" y="4959"/>
                    <a:pt x="2051" y="5369"/>
                    <a:pt x="2424" y="5779"/>
                  </a:cubicBezTo>
                  <a:cubicBezTo>
                    <a:pt x="2387" y="5257"/>
                    <a:pt x="2312" y="4735"/>
                    <a:pt x="2163" y="4213"/>
                  </a:cubicBezTo>
                  <a:cubicBezTo>
                    <a:pt x="1865" y="3169"/>
                    <a:pt x="1492" y="2200"/>
                    <a:pt x="933" y="1305"/>
                  </a:cubicBezTo>
                  <a:cubicBezTo>
                    <a:pt x="672" y="821"/>
                    <a:pt x="373" y="410"/>
                    <a:pt x="1" y="0"/>
                  </a:cubicBezTo>
                  <a:close/>
                </a:path>
              </a:pathLst>
            </a:custGeom>
            <a:solidFill>
              <a:srgbClr val="B56576"/>
            </a:solidFill>
            <a:ln w="9525" cap="flat" cmpd="sng">
              <a:solidFill>
                <a:srgbClr val="B565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flipH="1">
              <a:off x="3668413" y="3619011"/>
              <a:ext cx="134250" cy="82050"/>
            </a:xfrm>
            <a:custGeom>
              <a:avLst/>
              <a:gdLst/>
              <a:ahLst/>
              <a:cxnLst/>
              <a:rect l="l" t="t" r="r" b="b"/>
              <a:pathLst>
                <a:path w="5370" h="3282" extrusionOk="0">
                  <a:moveTo>
                    <a:pt x="1" y="1"/>
                  </a:moveTo>
                  <a:cubicBezTo>
                    <a:pt x="336" y="448"/>
                    <a:pt x="709" y="821"/>
                    <a:pt x="1157" y="1156"/>
                  </a:cubicBezTo>
                  <a:cubicBezTo>
                    <a:pt x="1567" y="1455"/>
                    <a:pt x="1977" y="1753"/>
                    <a:pt x="2424" y="2051"/>
                  </a:cubicBezTo>
                  <a:cubicBezTo>
                    <a:pt x="2871" y="2312"/>
                    <a:pt x="3356" y="2573"/>
                    <a:pt x="3841" y="2759"/>
                  </a:cubicBezTo>
                  <a:cubicBezTo>
                    <a:pt x="4325" y="2983"/>
                    <a:pt x="4847" y="3169"/>
                    <a:pt x="5369" y="3281"/>
                  </a:cubicBezTo>
                  <a:cubicBezTo>
                    <a:pt x="5034" y="2834"/>
                    <a:pt x="4624" y="2461"/>
                    <a:pt x="4213" y="2163"/>
                  </a:cubicBezTo>
                  <a:cubicBezTo>
                    <a:pt x="3803" y="1827"/>
                    <a:pt x="3356" y="1529"/>
                    <a:pt x="2909" y="1231"/>
                  </a:cubicBezTo>
                  <a:cubicBezTo>
                    <a:pt x="2461" y="970"/>
                    <a:pt x="2014" y="709"/>
                    <a:pt x="1529" y="523"/>
                  </a:cubicBezTo>
                  <a:cubicBezTo>
                    <a:pt x="1045" y="299"/>
                    <a:pt x="523" y="113"/>
                    <a:pt x="1" y="1"/>
                  </a:cubicBezTo>
                  <a:close/>
                </a:path>
              </a:pathLst>
            </a:custGeom>
            <a:solidFill>
              <a:srgbClr val="B56576"/>
            </a:solidFill>
            <a:ln w="9525" cap="flat" cmpd="sng">
              <a:solidFill>
                <a:srgbClr val="B565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rot="10800000" flipH="1">
              <a:off x="3740250" y="3127258"/>
              <a:ext cx="560914" cy="529654"/>
            </a:xfrm>
            <a:custGeom>
              <a:avLst/>
              <a:gdLst/>
              <a:ahLst/>
              <a:cxnLst/>
              <a:rect l="l" t="t" r="r" b="b"/>
              <a:pathLst>
                <a:path w="70912" h="66960" extrusionOk="0">
                  <a:moveTo>
                    <a:pt x="33161" y="1"/>
                  </a:moveTo>
                  <a:cubicBezTo>
                    <a:pt x="29920" y="55"/>
                    <a:pt x="26788" y="703"/>
                    <a:pt x="23817" y="1945"/>
                  </a:cubicBezTo>
                  <a:cubicBezTo>
                    <a:pt x="20739" y="3187"/>
                    <a:pt x="18093" y="5131"/>
                    <a:pt x="15500" y="7130"/>
                  </a:cubicBezTo>
                  <a:cubicBezTo>
                    <a:pt x="10802" y="10910"/>
                    <a:pt x="6535" y="15231"/>
                    <a:pt x="3511" y="20469"/>
                  </a:cubicBezTo>
                  <a:cubicBezTo>
                    <a:pt x="1837" y="23332"/>
                    <a:pt x="865" y="26572"/>
                    <a:pt x="649" y="29920"/>
                  </a:cubicBezTo>
                  <a:cubicBezTo>
                    <a:pt x="108" y="32513"/>
                    <a:pt x="0" y="35213"/>
                    <a:pt x="271" y="37859"/>
                  </a:cubicBezTo>
                  <a:cubicBezTo>
                    <a:pt x="703" y="43530"/>
                    <a:pt x="2539" y="49309"/>
                    <a:pt x="6265" y="53791"/>
                  </a:cubicBezTo>
                  <a:cubicBezTo>
                    <a:pt x="10424" y="58706"/>
                    <a:pt x="15824" y="62432"/>
                    <a:pt x="21981" y="64593"/>
                  </a:cubicBezTo>
                  <a:cubicBezTo>
                    <a:pt x="26394" y="66166"/>
                    <a:pt x="31044" y="66960"/>
                    <a:pt x="35713" y="66960"/>
                  </a:cubicBezTo>
                  <a:cubicBezTo>
                    <a:pt x="38417" y="66960"/>
                    <a:pt x="41127" y="66694"/>
                    <a:pt x="43800" y="66159"/>
                  </a:cubicBezTo>
                  <a:cubicBezTo>
                    <a:pt x="49687" y="64917"/>
                    <a:pt x="55141" y="62216"/>
                    <a:pt x="59732" y="58328"/>
                  </a:cubicBezTo>
                  <a:cubicBezTo>
                    <a:pt x="64053" y="54709"/>
                    <a:pt x="67779" y="50011"/>
                    <a:pt x="69453" y="44502"/>
                  </a:cubicBezTo>
                  <a:cubicBezTo>
                    <a:pt x="70533" y="40992"/>
                    <a:pt x="70911" y="37319"/>
                    <a:pt x="70587" y="33647"/>
                  </a:cubicBezTo>
                  <a:cubicBezTo>
                    <a:pt x="69885" y="26788"/>
                    <a:pt x="67293" y="20253"/>
                    <a:pt x="63134" y="14799"/>
                  </a:cubicBezTo>
                  <a:cubicBezTo>
                    <a:pt x="59462" y="10100"/>
                    <a:pt x="54709" y="6373"/>
                    <a:pt x="49363" y="3835"/>
                  </a:cubicBezTo>
                  <a:cubicBezTo>
                    <a:pt x="44340" y="1297"/>
                    <a:pt x="38777" y="1"/>
                    <a:pt x="33161"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flipH="1">
              <a:off x="6348263" y="3806736"/>
              <a:ext cx="241400" cy="219575"/>
            </a:xfrm>
            <a:custGeom>
              <a:avLst/>
              <a:gdLst/>
              <a:ahLst/>
              <a:cxnLst/>
              <a:rect l="l" t="t" r="r" b="b"/>
              <a:pathLst>
                <a:path w="9656" h="8783" extrusionOk="0">
                  <a:moveTo>
                    <a:pt x="4833" y="0"/>
                  </a:moveTo>
                  <a:cubicBezTo>
                    <a:pt x="2830" y="0"/>
                    <a:pt x="1011" y="1390"/>
                    <a:pt x="559" y="3422"/>
                  </a:cubicBezTo>
                  <a:cubicBezTo>
                    <a:pt x="0" y="5808"/>
                    <a:pt x="1491" y="8157"/>
                    <a:pt x="3877" y="8679"/>
                  </a:cubicBezTo>
                  <a:cubicBezTo>
                    <a:pt x="4194" y="8749"/>
                    <a:pt x="4511" y="8783"/>
                    <a:pt x="4825" y="8783"/>
                  </a:cubicBezTo>
                  <a:cubicBezTo>
                    <a:pt x="6835" y="8783"/>
                    <a:pt x="8682" y="7393"/>
                    <a:pt x="9134" y="5361"/>
                  </a:cubicBezTo>
                  <a:cubicBezTo>
                    <a:pt x="9656" y="2975"/>
                    <a:pt x="8164" y="626"/>
                    <a:pt x="5778" y="104"/>
                  </a:cubicBezTo>
                  <a:cubicBezTo>
                    <a:pt x="5462" y="34"/>
                    <a:pt x="5145" y="0"/>
                    <a:pt x="4833" y="0"/>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flipH="1">
              <a:off x="6343613" y="3797711"/>
              <a:ext cx="257250" cy="236225"/>
            </a:xfrm>
            <a:custGeom>
              <a:avLst/>
              <a:gdLst/>
              <a:ahLst/>
              <a:cxnLst/>
              <a:rect l="l" t="t" r="r" b="b"/>
              <a:pathLst>
                <a:path w="10290" h="9449" extrusionOk="0">
                  <a:moveTo>
                    <a:pt x="5425" y="1"/>
                  </a:moveTo>
                  <a:cubicBezTo>
                    <a:pt x="4422" y="1"/>
                    <a:pt x="3413" y="305"/>
                    <a:pt x="2573" y="875"/>
                  </a:cubicBezTo>
                  <a:cubicBezTo>
                    <a:pt x="2424" y="987"/>
                    <a:pt x="2275" y="1099"/>
                    <a:pt x="2126" y="1248"/>
                  </a:cubicBezTo>
                  <a:cubicBezTo>
                    <a:pt x="1492" y="1807"/>
                    <a:pt x="1007" y="2553"/>
                    <a:pt x="746" y="3410"/>
                  </a:cubicBezTo>
                  <a:cubicBezTo>
                    <a:pt x="1" y="5908"/>
                    <a:pt x="1455" y="8555"/>
                    <a:pt x="3990" y="9263"/>
                  </a:cubicBezTo>
                  <a:cubicBezTo>
                    <a:pt x="4397" y="9391"/>
                    <a:pt x="4840" y="9449"/>
                    <a:pt x="5269" y="9449"/>
                  </a:cubicBezTo>
                  <a:cubicBezTo>
                    <a:pt x="5468" y="9449"/>
                    <a:pt x="5665" y="9436"/>
                    <a:pt x="5854" y="9413"/>
                  </a:cubicBezTo>
                  <a:cubicBezTo>
                    <a:pt x="6972" y="9226"/>
                    <a:pt x="8016" y="8741"/>
                    <a:pt x="8836" y="7959"/>
                  </a:cubicBezTo>
                  <a:cubicBezTo>
                    <a:pt x="9022" y="7772"/>
                    <a:pt x="9172" y="7586"/>
                    <a:pt x="9321" y="7437"/>
                  </a:cubicBezTo>
                  <a:cubicBezTo>
                    <a:pt x="9992" y="6915"/>
                    <a:pt x="10290" y="6020"/>
                    <a:pt x="10104" y="5200"/>
                  </a:cubicBezTo>
                  <a:lnTo>
                    <a:pt x="10104" y="5125"/>
                  </a:lnTo>
                  <a:cubicBezTo>
                    <a:pt x="10104" y="4939"/>
                    <a:pt x="10066" y="4753"/>
                    <a:pt x="9917" y="4753"/>
                  </a:cubicBezTo>
                  <a:cubicBezTo>
                    <a:pt x="9768" y="4753"/>
                    <a:pt x="9619" y="4790"/>
                    <a:pt x="9544" y="4939"/>
                  </a:cubicBezTo>
                  <a:cubicBezTo>
                    <a:pt x="9433" y="5088"/>
                    <a:pt x="9358" y="5274"/>
                    <a:pt x="9246" y="5424"/>
                  </a:cubicBezTo>
                  <a:cubicBezTo>
                    <a:pt x="8985" y="5983"/>
                    <a:pt x="8650" y="6505"/>
                    <a:pt x="8314" y="6989"/>
                  </a:cubicBezTo>
                  <a:cubicBezTo>
                    <a:pt x="7979" y="7399"/>
                    <a:pt x="7531" y="7772"/>
                    <a:pt x="7084" y="8033"/>
                  </a:cubicBezTo>
                  <a:cubicBezTo>
                    <a:pt x="6529" y="8387"/>
                    <a:pt x="5888" y="8569"/>
                    <a:pt x="5243" y="8569"/>
                  </a:cubicBezTo>
                  <a:cubicBezTo>
                    <a:pt x="4935" y="8569"/>
                    <a:pt x="4626" y="8528"/>
                    <a:pt x="4325" y="8443"/>
                  </a:cubicBezTo>
                  <a:cubicBezTo>
                    <a:pt x="2983" y="8145"/>
                    <a:pt x="1902" y="7138"/>
                    <a:pt x="1529" y="5796"/>
                  </a:cubicBezTo>
                  <a:cubicBezTo>
                    <a:pt x="1194" y="4790"/>
                    <a:pt x="1268" y="3709"/>
                    <a:pt x="1753" y="2739"/>
                  </a:cubicBezTo>
                  <a:cubicBezTo>
                    <a:pt x="2014" y="2255"/>
                    <a:pt x="2387" y="1845"/>
                    <a:pt x="2834" y="1509"/>
                  </a:cubicBezTo>
                  <a:cubicBezTo>
                    <a:pt x="3319" y="1099"/>
                    <a:pt x="3878" y="801"/>
                    <a:pt x="4474" y="652"/>
                  </a:cubicBezTo>
                  <a:cubicBezTo>
                    <a:pt x="4773" y="577"/>
                    <a:pt x="5089" y="540"/>
                    <a:pt x="5411" y="540"/>
                  </a:cubicBezTo>
                  <a:cubicBezTo>
                    <a:pt x="5733" y="540"/>
                    <a:pt x="6059" y="577"/>
                    <a:pt x="6376" y="652"/>
                  </a:cubicBezTo>
                  <a:cubicBezTo>
                    <a:pt x="6823" y="764"/>
                    <a:pt x="7270" y="950"/>
                    <a:pt x="7680" y="1211"/>
                  </a:cubicBezTo>
                  <a:cubicBezTo>
                    <a:pt x="8426" y="1658"/>
                    <a:pt x="9022" y="2367"/>
                    <a:pt x="9395" y="3187"/>
                  </a:cubicBezTo>
                  <a:cubicBezTo>
                    <a:pt x="9582" y="3597"/>
                    <a:pt x="9731" y="4044"/>
                    <a:pt x="9805" y="4492"/>
                  </a:cubicBezTo>
                  <a:cubicBezTo>
                    <a:pt x="9805" y="4566"/>
                    <a:pt x="9843" y="4641"/>
                    <a:pt x="9880" y="4715"/>
                  </a:cubicBezTo>
                  <a:cubicBezTo>
                    <a:pt x="9880" y="4753"/>
                    <a:pt x="9917" y="4753"/>
                    <a:pt x="9917" y="4753"/>
                  </a:cubicBezTo>
                  <a:cubicBezTo>
                    <a:pt x="9954" y="4753"/>
                    <a:pt x="10029" y="4715"/>
                    <a:pt x="10029" y="4715"/>
                  </a:cubicBezTo>
                  <a:cubicBezTo>
                    <a:pt x="10029" y="4603"/>
                    <a:pt x="10066" y="4492"/>
                    <a:pt x="10029" y="4380"/>
                  </a:cubicBezTo>
                  <a:cubicBezTo>
                    <a:pt x="10029" y="4193"/>
                    <a:pt x="9992" y="4007"/>
                    <a:pt x="9954" y="3821"/>
                  </a:cubicBezTo>
                  <a:cubicBezTo>
                    <a:pt x="9917" y="3634"/>
                    <a:pt x="9843" y="3448"/>
                    <a:pt x="9805" y="3261"/>
                  </a:cubicBezTo>
                  <a:cubicBezTo>
                    <a:pt x="9470" y="2218"/>
                    <a:pt x="8761" y="1323"/>
                    <a:pt x="7867" y="726"/>
                  </a:cubicBezTo>
                  <a:cubicBezTo>
                    <a:pt x="7345" y="354"/>
                    <a:pt x="6786" y="130"/>
                    <a:pt x="6152" y="55"/>
                  </a:cubicBezTo>
                  <a:cubicBezTo>
                    <a:pt x="5912" y="19"/>
                    <a:pt x="5669" y="1"/>
                    <a:pt x="5425"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6"/>
            <p:cNvGrpSpPr/>
            <p:nvPr/>
          </p:nvGrpSpPr>
          <p:grpSpPr>
            <a:xfrm>
              <a:off x="3854971" y="3227673"/>
              <a:ext cx="331524" cy="328844"/>
              <a:chOff x="-31166825" y="1939525"/>
              <a:chExt cx="293800" cy="291425"/>
            </a:xfrm>
          </p:grpSpPr>
          <p:sp>
            <p:nvSpPr>
              <p:cNvPr id="138" name="Google Shape;138;p16"/>
              <p:cNvSpPr/>
              <p:nvPr/>
            </p:nvSpPr>
            <p:spPr>
              <a:xfrm>
                <a:off x="-31166825" y="1939525"/>
                <a:ext cx="224500" cy="291425"/>
              </a:xfrm>
              <a:custGeom>
                <a:avLst/>
                <a:gdLst/>
                <a:ahLst/>
                <a:cxnLst/>
                <a:rect l="l" t="t" r="r" b="b"/>
                <a:pathLst>
                  <a:path w="8980" h="11657" extrusionOk="0">
                    <a:moveTo>
                      <a:pt x="5892" y="662"/>
                    </a:moveTo>
                    <a:cubicBezTo>
                      <a:pt x="6081" y="662"/>
                      <a:pt x="6239" y="819"/>
                      <a:pt x="6239" y="1040"/>
                    </a:cubicBezTo>
                    <a:lnTo>
                      <a:pt x="6239" y="1386"/>
                    </a:lnTo>
                    <a:lnTo>
                      <a:pt x="2805" y="1386"/>
                    </a:lnTo>
                    <a:lnTo>
                      <a:pt x="2805" y="1040"/>
                    </a:lnTo>
                    <a:cubicBezTo>
                      <a:pt x="2805" y="819"/>
                      <a:pt x="2962" y="662"/>
                      <a:pt x="3120" y="662"/>
                    </a:cubicBezTo>
                    <a:close/>
                    <a:moveTo>
                      <a:pt x="8035" y="1323"/>
                    </a:moveTo>
                    <a:cubicBezTo>
                      <a:pt x="8255" y="1323"/>
                      <a:pt x="8413" y="1512"/>
                      <a:pt x="8413" y="1701"/>
                    </a:cubicBezTo>
                    <a:lnTo>
                      <a:pt x="8413" y="10617"/>
                    </a:lnTo>
                    <a:cubicBezTo>
                      <a:pt x="8413" y="10838"/>
                      <a:pt x="8255" y="10995"/>
                      <a:pt x="8035" y="10995"/>
                    </a:cubicBezTo>
                    <a:lnTo>
                      <a:pt x="1166" y="10995"/>
                    </a:lnTo>
                    <a:cubicBezTo>
                      <a:pt x="946" y="10995"/>
                      <a:pt x="788" y="10838"/>
                      <a:pt x="788" y="10617"/>
                    </a:cubicBezTo>
                    <a:lnTo>
                      <a:pt x="788" y="1701"/>
                    </a:lnTo>
                    <a:lnTo>
                      <a:pt x="757" y="1701"/>
                    </a:lnTo>
                    <a:cubicBezTo>
                      <a:pt x="757" y="1512"/>
                      <a:pt x="914" y="1323"/>
                      <a:pt x="1103" y="1323"/>
                    </a:cubicBezTo>
                    <a:lnTo>
                      <a:pt x="2143" y="1323"/>
                    </a:lnTo>
                    <a:lnTo>
                      <a:pt x="2143" y="1701"/>
                    </a:lnTo>
                    <a:cubicBezTo>
                      <a:pt x="2143" y="1890"/>
                      <a:pt x="2301" y="2048"/>
                      <a:pt x="2490" y="2048"/>
                    </a:cubicBezTo>
                    <a:lnTo>
                      <a:pt x="6617" y="2048"/>
                    </a:lnTo>
                    <a:cubicBezTo>
                      <a:pt x="6837" y="2048"/>
                      <a:pt x="6995" y="1890"/>
                      <a:pt x="6995" y="1701"/>
                    </a:cubicBezTo>
                    <a:lnTo>
                      <a:pt x="6995" y="1323"/>
                    </a:lnTo>
                    <a:close/>
                    <a:moveTo>
                      <a:pt x="3120" y="0"/>
                    </a:moveTo>
                    <a:cubicBezTo>
                      <a:pt x="2679" y="0"/>
                      <a:pt x="2301" y="284"/>
                      <a:pt x="2143" y="662"/>
                    </a:cubicBezTo>
                    <a:lnTo>
                      <a:pt x="1040" y="662"/>
                    </a:lnTo>
                    <a:cubicBezTo>
                      <a:pt x="473" y="662"/>
                      <a:pt x="1" y="1134"/>
                      <a:pt x="1" y="1701"/>
                    </a:cubicBezTo>
                    <a:lnTo>
                      <a:pt x="1" y="10649"/>
                    </a:lnTo>
                    <a:cubicBezTo>
                      <a:pt x="64" y="11216"/>
                      <a:pt x="536" y="11657"/>
                      <a:pt x="1072" y="11657"/>
                    </a:cubicBezTo>
                    <a:lnTo>
                      <a:pt x="7971" y="11657"/>
                    </a:lnTo>
                    <a:cubicBezTo>
                      <a:pt x="8507" y="11657"/>
                      <a:pt x="8980" y="11184"/>
                      <a:pt x="8980" y="10649"/>
                    </a:cubicBezTo>
                    <a:lnTo>
                      <a:pt x="8980" y="1701"/>
                    </a:lnTo>
                    <a:cubicBezTo>
                      <a:pt x="8980" y="1134"/>
                      <a:pt x="8507" y="662"/>
                      <a:pt x="7971" y="662"/>
                    </a:cubicBezTo>
                    <a:lnTo>
                      <a:pt x="6869" y="662"/>
                    </a:lnTo>
                    <a:cubicBezTo>
                      <a:pt x="6711" y="284"/>
                      <a:pt x="6365" y="0"/>
                      <a:pt x="5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31131375" y="2145075"/>
                <a:ext cx="52800" cy="52800"/>
              </a:xfrm>
              <a:custGeom>
                <a:avLst/>
                <a:gdLst/>
                <a:ahLst/>
                <a:cxnLst/>
                <a:rect l="l" t="t" r="r" b="b"/>
                <a:pathLst>
                  <a:path w="2112" h="2112" extrusionOk="0">
                    <a:moveTo>
                      <a:pt x="1355" y="726"/>
                    </a:moveTo>
                    <a:lnTo>
                      <a:pt x="1355" y="1387"/>
                    </a:lnTo>
                    <a:lnTo>
                      <a:pt x="694" y="1387"/>
                    </a:lnTo>
                    <a:lnTo>
                      <a:pt x="694" y="726"/>
                    </a:lnTo>
                    <a:close/>
                    <a:moveTo>
                      <a:pt x="379" y="1"/>
                    </a:moveTo>
                    <a:cubicBezTo>
                      <a:pt x="158" y="1"/>
                      <a:pt x="0" y="158"/>
                      <a:pt x="0" y="379"/>
                    </a:cubicBezTo>
                    <a:lnTo>
                      <a:pt x="0" y="1734"/>
                    </a:lnTo>
                    <a:cubicBezTo>
                      <a:pt x="0" y="1954"/>
                      <a:pt x="158" y="2112"/>
                      <a:pt x="379" y="2112"/>
                    </a:cubicBezTo>
                    <a:lnTo>
                      <a:pt x="1733" y="2112"/>
                    </a:lnTo>
                    <a:cubicBezTo>
                      <a:pt x="1954" y="2112"/>
                      <a:pt x="2111" y="1954"/>
                      <a:pt x="2111" y="1734"/>
                    </a:cubicBezTo>
                    <a:lnTo>
                      <a:pt x="2111" y="379"/>
                    </a:lnTo>
                    <a:cubicBezTo>
                      <a:pt x="2111" y="158"/>
                      <a:pt x="1954" y="1"/>
                      <a:pt x="17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31131375" y="2076550"/>
                <a:ext cx="52800" cy="52025"/>
              </a:xfrm>
              <a:custGeom>
                <a:avLst/>
                <a:gdLst/>
                <a:ahLst/>
                <a:cxnLst/>
                <a:rect l="l" t="t" r="r" b="b"/>
                <a:pathLst>
                  <a:path w="2112" h="2081" extrusionOk="0">
                    <a:moveTo>
                      <a:pt x="1355" y="694"/>
                    </a:moveTo>
                    <a:lnTo>
                      <a:pt x="1355" y="1356"/>
                    </a:lnTo>
                    <a:lnTo>
                      <a:pt x="694" y="1356"/>
                    </a:lnTo>
                    <a:lnTo>
                      <a:pt x="694" y="694"/>
                    </a:lnTo>
                    <a:close/>
                    <a:moveTo>
                      <a:pt x="379" y="1"/>
                    </a:moveTo>
                    <a:cubicBezTo>
                      <a:pt x="158" y="1"/>
                      <a:pt x="0" y="159"/>
                      <a:pt x="0" y="348"/>
                    </a:cubicBezTo>
                    <a:lnTo>
                      <a:pt x="0" y="1734"/>
                    </a:lnTo>
                    <a:cubicBezTo>
                      <a:pt x="0" y="1923"/>
                      <a:pt x="158" y="2080"/>
                      <a:pt x="379" y="2080"/>
                    </a:cubicBezTo>
                    <a:lnTo>
                      <a:pt x="1733" y="2080"/>
                    </a:lnTo>
                    <a:cubicBezTo>
                      <a:pt x="1954" y="2080"/>
                      <a:pt x="2111" y="1923"/>
                      <a:pt x="2111" y="1734"/>
                    </a:cubicBezTo>
                    <a:lnTo>
                      <a:pt x="2111" y="348"/>
                    </a:lnTo>
                    <a:cubicBezTo>
                      <a:pt x="2111" y="159"/>
                      <a:pt x="1954" y="1"/>
                      <a:pt x="17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31131375" y="2007250"/>
                <a:ext cx="52800" cy="52800"/>
              </a:xfrm>
              <a:custGeom>
                <a:avLst/>
                <a:gdLst/>
                <a:ahLst/>
                <a:cxnLst/>
                <a:rect l="l" t="t" r="r" b="b"/>
                <a:pathLst>
                  <a:path w="2112" h="2112" extrusionOk="0">
                    <a:moveTo>
                      <a:pt x="1355" y="725"/>
                    </a:moveTo>
                    <a:lnTo>
                      <a:pt x="1355" y="1387"/>
                    </a:lnTo>
                    <a:lnTo>
                      <a:pt x="694" y="1387"/>
                    </a:lnTo>
                    <a:lnTo>
                      <a:pt x="694" y="725"/>
                    </a:lnTo>
                    <a:close/>
                    <a:moveTo>
                      <a:pt x="379" y="1"/>
                    </a:moveTo>
                    <a:cubicBezTo>
                      <a:pt x="158" y="1"/>
                      <a:pt x="0" y="158"/>
                      <a:pt x="0" y="379"/>
                    </a:cubicBezTo>
                    <a:lnTo>
                      <a:pt x="0" y="1733"/>
                    </a:lnTo>
                    <a:cubicBezTo>
                      <a:pt x="0" y="1954"/>
                      <a:pt x="158" y="2111"/>
                      <a:pt x="379" y="2111"/>
                    </a:cubicBezTo>
                    <a:lnTo>
                      <a:pt x="1733" y="2111"/>
                    </a:lnTo>
                    <a:cubicBezTo>
                      <a:pt x="1954" y="2111"/>
                      <a:pt x="2111" y="1954"/>
                      <a:pt x="2111" y="1733"/>
                    </a:cubicBezTo>
                    <a:lnTo>
                      <a:pt x="2111" y="379"/>
                    </a:lnTo>
                    <a:cubicBezTo>
                      <a:pt x="2111" y="158"/>
                      <a:pt x="1954" y="1"/>
                      <a:pt x="17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31062075" y="2007250"/>
                <a:ext cx="85875" cy="18150"/>
              </a:xfrm>
              <a:custGeom>
                <a:avLst/>
                <a:gdLst/>
                <a:ahLst/>
                <a:cxnLst/>
                <a:rect l="l" t="t" r="r" b="b"/>
                <a:pathLst>
                  <a:path w="3435" h="726" extrusionOk="0">
                    <a:moveTo>
                      <a:pt x="347" y="1"/>
                    </a:moveTo>
                    <a:cubicBezTo>
                      <a:pt x="158" y="1"/>
                      <a:pt x="1" y="158"/>
                      <a:pt x="1" y="379"/>
                    </a:cubicBezTo>
                    <a:cubicBezTo>
                      <a:pt x="1" y="568"/>
                      <a:pt x="158" y="725"/>
                      <a:pt x="347" y="725"/>
                    </a:cubicBezTo>
                    <a:lnTo>
                      <a:pt x="3057" y="725"/>
                    </a:lnTo>
                    <a:cubicBezTo>
                      <a:pt x="3277" y="725"/>
                      <a:pt x="3435" y="568"/>
                      <a:pt x="3435" y="379"/>
                    </a:cubicBezTo>
                    <a:cubicBezTo>
                      <a:pt x="3435" y="158"/>
                      <a:pt x="3277" y="1"/>
                      <a:pt x="30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31062075" y="2041900"/>
                <a:ext cx="52025" cy="18150"/>
              </a:xfrm>
              <a:custGeom>
                <a:avLst/>
                <a:gdLst/>
                <a:ahLst/>
                <a:cxnLst/>
                <a:rect l="l" t="t" r="r" b="b"/>
                <a:pathLst>
                  <a:path w="2081" h="726" extrusionOk="0">
                    <a:moveTo>
                      <a:pt x="347" y="1"/>
                    </a:moveTo>
                    <a:cubicBezTo>
                      <a:pt x="158" y="1"/>
                      <a:pt x="1" y="158"/>
                      <a:pt x="1" y="347"/>
                    </a:cubicBezTo>
                    <a:cubicBezTo>
                      <a:pt x="1" y="568"/>
                      <a:pt x="158" y="725"/>
                      <a:pt x="347" y="725"/>
                    </a:cubicBezTo>
                    <a:lnTo>
                      <a:pt x="1734" y="725"/>
                    </a:lnTo>
                    <a:cubicBezTo>
                      <a:pt x="1923" y="725"/>
                      <a:pt x="2080" y="568"/>
                      <a:pt x="2080" y="347"/>
                    </a:cubicBezTo>
                    <a:cubicBezTo>
                      <a:pt x="2080" y="158"/>
                      <a:pt x="1923" y="1"/>
                      <a:pt x="1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31062075" y="2076550"/>
                <a:ext cx="85875" cy="17375"/>
              </a:xfrm>
              <a:custGeom>
                <a:avLst/>
                <a:gdLst/>
                <a:ahLst/>
                <a:cxnLst/>
                <a:rect l="l" t="t" r="r" b="b"/>
                <a:pathLst>
                  <a:path w="3435" h="695" extrusionOk="0">
                    <a:moveTo>
                      <a:pt x="347" y="1"/>
                    </a:moveTo>
                    <a:cubicBezTo>
                      <a:pt x="158" y="1"/>
                      <a:pt x="1" y="159"/>
                      <a:pt x="1" y="348"/>
                    </a:cubicBezTo>
                    <a:cubicBezTo>
                      <a:pt x="1" y="537"/>
                      <a:pt x="158" y="694"/>
                      <a:pt x="347" y="694"/>
                    </a:cubicBezTo>
                    <a:lnTo>
                      <a:pt x="3057" y="694"/>
                    </a:lnTo>
                    <a:cubicBezTo>
                      <a:pt x="3277" y="694"/>
                      <a:pt x="3435" y="537"/>
                      <a:pt x="3435" y="348"/>
                    </a:cubicBezTo>
                    <a:cubicBezTo>
                      <a:pt x="3435" y="159"/>
                      <a:pt x="3277" y="1"/>
                      <a:pt x="30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31062075" y="2110425"/>
                <a:ext cx="52025" cy="18150"/>
              </a:xfrm>
              <a:custGeom>
                <a:avLst/>
                <a:gdLst/>
                <a:ahLst/>
                <a:cxnLst/>
                <a:rect l="l" t="t" r="r" b="b"/>
                <a:pathLst>
                  <a:path w="2081" h="726" extrusionOk="0">
                    <a:moveTo>
                      <a:pt x="347" y="1"/>
                    </a:moveTo>
                    <a:cubicBezTo>
                      <a:pt x="158" y="1"/>
                      <a:pt x="1" y="190"/>
                      <a:pt x="1" y="379"/>
                    </a:cubicBezTo>
                    <a:cubicBezTo>
                      <a:pt x="1" y="568"/>
                      <a:pt x="158" y="725"/>
                      <a:pt x="347" y="725"/>
                    </a:cubicBezTo>
                    <a:lnTo>
                      <a:pt x="1734" y="725"/>
                    </a:lnTo>
                    <a:cubicBezTo>
                      <a:pt x="1923" y="725"/>
                      <a:pt x="2080" y="568"/>
                      <a:pt x="2080" y="379"/>
                    </a:cubicBezTo>
                    <a:cubicBezTo>
                      <a:pt x="2080" y="190"/>
                      <a:pt x="1923" y="1"/>
                      <a:pt x="1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hidden="1"/>
              <p:cNvSpPr/>
              <p:nvPr/>
            </p:nvSpPr>
            <p:spPr>
              <a:xfrm>
                <a:off x="-31062075" y="2145075"/>
                <a:ext cx="85875" cy="18150"/>
              </a:xfrm>
              <a:custGeom>
                <a:avLst/>
                <a:gdLst/>
                <a:ahLst/>
                <a:cxnLst/>
                <a:rect l="l" t="t" r="r" b="b"/>
                <a:pathLst>
                  <a:path w="3435" h="726" extrusionOk="0">
                    <a:moveTo>
                      <a:pt x="347" y="1"/>
                    </a:moveTo>
                    <a:cubicBezTo>
                      <a:pt x="158" y="1"/>
                      <a:pt x="1" y="158"/>
                      <a:pt x="1" y="379"/>
                    </a:cubicBezTo>
                    <a:cubicBezTo>
                      <a:pt x="1" y="568"/>
                      <a:pt x="158" y="726"/>
                      <a:pt x="347" y="726"/>
                    </a:cubicBezTo>
                    <a:lnTo>
                      <a:pt x="3057" y="726"/>
                    </a:lnTo>
                    <a:cubicBezTo>
                      <a:pt x="3277" y="726"/>
                      <a:pt x="3435" y="568"/>
                      <a:pt x="3435" y="379"/>
                    </a:cubicBezTo>
                    <a:cubicBezTo>
                      <a:pt x="3435" y="158"/>
                      <a:pt x="3277" y="1"/>
                      <a:pt x="30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hidden="1"/>
              <p:cNvSpPr/>
              <p:nvPr/>
            </p:nvSpPr>
            <p:spPr>
              <a:xfrm>
                <a:off x="-31062075" y="2179750"/>
                <a:ext cx="52025" cy="18125"/>
              </a:xfrm>
              <a:custGeom>
                <a:avLst/>
                <a:gdLst/>
                <a:ahLst/>
                <a:cxnLst/>
                <a:rect l="l" t="t" r="r" b="b"/>
                <a:pathLst>
                  <a:path w="2081" h="725" extrusionOk="0">
                    <a:moveTo>
                      <a:pt x="347" y="0"/>
                    </a:moveTo>
                    <a:cubicBezTo>
                      <a:pt x="158" y="0"/>
                      <a:pt x="1" y="158"/>
                      <a:pt x="1" y="347"/>
                    </a:cubicBezTo>
                    <a:cubicBezTo>
                      <a:pt x="1" y="567"/>
                      <a:pt x="158" y="725"/>
                      <a:pt x="347" y="725"/>
                    </a:cubicBezTo>
                    <a:lnTo>
                      <a:pt x="1734" y="725"/>
                    </a:lnTo>
                    <a:cubicBezTo>
                      <a:pt x="1923" y="725"/>
                      <a:pt x="2080" y="567"/>
                      <a:pt x="2080" y="347"/>
                    </a:cubicBezTo>
                    <a:cubicBezTo>
                      <a:pt x="2080" y="158"/>
                      <a:pt x="1923" y="0"/>
                      <a:pt x="17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30924225" y="1974175"/>
                <a:ext cx="51200" cy="240250"/>
              </a:xfrm>
              <a:custGeom>
                <a:avLst/>
                <a:gdLst/>
                <a:ahLst/>
                <a:cxnLst/>
                <a:rect l="l" t="t" r="r" b="b"/>
                <a:pathLst>
                  <a:path w="2048" h="9610" extrusionOk="0">
                    <a:moveTo>
                      <a:pt x="1008" y="662"/>
                    </a:moveTo>
                    <a:cubicBezTo>
                      <a:pt x="1229" y="662"/>
                      <a:pt x="1386" y="819"/>
                      <a:pt x="1386" y="1009"/>
                    </a:cubicBezTo>
                    <a:lnTo>
                      <a:pt x="1386" y="2080"/>
                    </a:lnTo>
                    <a:lnTo>
                      <a:pt x="725" y="2080"/>
                    </a:lnTo>
                    <a:lnTo>
                      <a:pt x="725" y="1009"/>
                    </a:lnTo>
                    <a:lnTo>
                      <a:pt x="662" y="1009"/>
                    </a:lnTo>
                    <a:cubicBezTo>
                      <a:pt x="662" y="819"/>
                      <a:pt x="819" y="662"/>
                      <a:pt x="1008" y="662"/>
                    </a:cubicBezTo>
                    <a:close/>
                    <a:moveTo>
                      <a:pt x="1323" y="2741"/>
                    </a:moveTo>
                    <a:lnTo>
                      <a:pt x="1323" y="6900"/>
                    </a:lnTo>
                    <a:lnTo>
                      <a:pt x="662" y="6900"/>
                    </a:lnTo>
                    <a:lnTo>
                      <a:pt x="662" y="2741"/>
                    </a:lnTo>
                    <a:close/>
                    <a:moveTo>
                      <a:pt x="1260" y="7562"/>
                    </a:moveTo>
                    <a:lnTo>
                      <a:pt x="1008" y="8192"/>
                    </a:lnTo>
                    <a:lnTo>
                      <a:pt x="819" y="7562"/>
                    </a:lnTo>
                    <a:close/>
                    <a:moveTo>
                      <a:pt x="1008" y="0"/>
                    </a:moveTo>
                    <a:cubicBezTo>
                      <a:pt x="473" y="0"/>
                      <a:pt x="0" y="473"/>
                      <a:pt x="0" y="1009"/>
                    </a:cubicBezTo>
                    <a:lnTo>
                      <a:pt x="0" y="7215"/>
                    </a:lnTo>
                    <a:lnTo>
                      <a:pt x="0" y="7309"/>
                    </a:lnTo>
                    <a:lnTo>
                      <a:pt x="662" y="9357"/>
                    </a:lnTo>
                    <a:cubicBezTo>
                      <a:pt x="693" y="9515"/>
                      <a:pt x="819" y="9609"/>
                      <a:pt x="977" y="9609"/>
                    </a:cubicBezTo>
                    <a:cubicBezTo>
                      <a:pt x="1134" y="9609"/>
                      <a:pt x="1260" y="9515"/>
                      <a:pt x="1292" y="9357"/>
                    </a:cubicBezTo>
                    <a:lnTo>
                      <a:pt x="1954" y="7309"/>
                    </a:lnTo>
                    <a:lnTo>
                      <a:pt x="1954" y="7215"/>
                    </a:lnTo>
                    <a:lnTo>
                      <a:pt x="1954" y="1009"/>
                    </a:lnTo>
                    <a:cubicBezTo>
                      <a:pt x="2048" y="441"/>
                      <a:pt x="1576" y="0"/>
                      <a:pt x="10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16"/>
            <p:cNvGrpSpPr/>
            <p:nvPr/>
          </p:nvGrpSpPr>
          <p:grpSpPr>
            <a:xfrm>
              <a:off x="3595550" y="3406938"/>
              <a:ext cx="2823250" cy="876513"/>
              <a:chOff x="3595550" y="3406938"/>
              <a:chExt cx="2823250" cy="876513"/>
            </a:xfrm>
          </p:grpSpPr>
          <p:sp>
            <p:nvSpPr>
              <p:cNvPr id="150" name="Google Shape;150;p16"/>
              <p:cNvSpPr txBox="1"/>
              <p:nvPr/>
            </p:nvSpPr>
            <p:spPr>
              <a:xfrm>
                <a:off x="3595550" y="3826250"/>
                <a:ext cx="28113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Fira Sans Light"/>
                    <a:ea typeface="Fira Sans Light"/>
                    <a:cs typeface="Fira Sans Light"/>
                    <a:sym typeface="Fira Sans Light"/>
                  </a:rPr>
                  <a:t>Review, upload recommendations, &amp; submit to Dean</a:t>
                </a:r>
                <a:r>
                  <a:rPr lang="en" sz="1600" dirty="0">
                    <a:latin typeface="Fira Sans Light"/>
                    <a:ea typeface="Fira Sans Light"/>
                    <a:cs typeface="Fira Sans Light"/>
                    <a:sym typeface="Fira Sans Light"/>
                  </a:rPr>
                  <a:t> </a:t>
                </a:r>
                <a:endParaRPr sz="1600" dirty="0">
                  <a:latin typeface="Fira Sans Light"/>
                  <a:ea typeface="Fira Sans Light"/>
                  <a:cs typeface="Fira Sans Light"/>
                  <a:sym typeface="Fira Sans Light"/>
                </a:endParaRPr>
              </a:p>
            </p:txBody>
          </p:sp>
          <p:sp>
            <p:nvSpPr>
              <p:cNvPr id="151" name="Google Shape;151;p16"/>
              <p:cNvSpPr txBox="1"/>
              <p:nvPr/>
            </p:nvSpPr>
            <p:spPr>
              <a:xfrm>
                <a:off x="4186500" y="3406938"/>
                <a:ext cx="2232300" cy="32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B56576"/>
                    </a:solidFill>
                    <a:latin typeface="Fira Sans Medium"/>
                    <a:ea typeface="Fira Sans Medium"/>
                    <a:cs typeface="Fira Sans Medium"/>
                    <a:sym typeface="Fira Sans Medium"/>
                  </a:rPr>
                  <a:t>Review &amp; Approval</a:t>
                </a:r>
                <a:endParaRPr sz="1800">
                  <a:solidFill>
                    <a:srgbClr val="B56576"/>
                  </a:solidFill>
                  <a:latin typeface="Fira Sans Medium"/>
                  <a:ea typeface="Fira Sans Medium"/>
                  <a:cs typeface="Fira Sans Medium"/>
                  <a:sym typeface="Fira Sans Medium"/>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5"/>
          <p:cNvSpPr txBox="1">
            <a:spLocks noGrp="1"/>
          </p:cNvSpPr>
          <p:nvPr>
            <p:ph type="title" idx="4294967295"/>
          </p:nvPr>
        </p:nvSpPr>
        <p:spPr>
          <a:xfrm>
            <a:off x="5399900" y="271925"/>
            <a:ext cx="3372000" cy="8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Dean’s Office Administrator and Dean Review Process</a:t>
            </a:r>
          </a:p>
        </p:txBody>
      </p:sp>
      <p:sp>
        <p:nvSpPr>
          <p:cNvPr id="303" name="Google Shape;303;p35"/>
          <p:cNvSpPr txBox="1"/>
          <p:nvPr/>
        </p:nvSpPr>
        <p:spPr>
          <a:xfrm>
            <a:off x="5520350" y="1688414"/>
            <a:ext cx="3131100" cy="2835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Click on the Submission you would like to view.</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Do not click on the ‘Download Pending Applications’ button this will download all applicants into one document</a:t>
            </a:r>
            <a:endParaRPr dirty="0">
              <a:solidFill>
                <a:schemeClr val="dk1"/>
              </a:solidFill>
              <a:latin typeface="Fira Sans" panose="020B0503050000020004" pitchFamily="34" charset="0"/>
              <a:ea typeface="Times New Roman"/>
              <a:cs typeface="Times New Roman"/>
              <a:sym typeface="Times New Roman"/>
            </a:endParaRPr>
          </a:p>
        </p:txBody>
      </p:sp>
      <p:pic>
        <p:nvPicPr>
          <p:cNvPr id="302" name="Google Shape;302;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64150" y="222000"/>
            <a:ext cx="4610850" cy="4699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36"/>
          <p:cNvSpPr txBox="1">
            <a:spLocks noGrp="1"/>
          </p:cNvSpPr>
          <p:nvPr>
            <p:ph type="title" idx="4294967295"/>
          </p:nvPr>
        </p:nvSpPr>
        <p:spPr>
          <a:xfrm>
            <a:off x="5256054" y="217575"/>
            <a:ext cx="3608245" cy="69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Dean’s Office Administrator Review</a:t>
            </a:r>
          </a:p>
        </p:txBody>
      </p:sp>
      <p:sp>
        <p:nvSpPr>
          <p:cNvPr id="310" name="Google Shape;310;p36"/>
          <p:cNvSpPr txBox="1"/>
          <p:nvPr/>
        </p:nvSpPr>
        <p:spPr>
          <a:xfrm>
            <a:off x="5189425" y="1116823"/>
            <a:ext cx="3761100" cy="2853501"/>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Times New Roman"/>
              <a:buChar char="●"/>
            </a:pPr>
            <a:r>
              <a:rPr lang="en" sz="1100" dirty="0">
                <a:solidFill>
                  <a:schemeClr val="dk1"/>
                </a:solidFill>
                <a:latin typeface="Fira Sans" panose="020B0503050000020004" pitchFamily="34" charset="0"/>
                <a:ea typeface="Times New Roman"/>
                <a:cs typeface="Times New Roman"/>
                <a:sym typeface="Times New Roman"/>
              </a:rPr>
              <a:t>You can download the individual packet by clicking the PDF button towards the top of the page. Please review the packet and make sure that all materials </a:t>
            </a:r>
            <a:r>
              <a:rPr lang="en-US" sz="1100" dirty="0">
                <a:solidFill>
                  <a:schemeClr val="dk1"/>
                </a:solidFill>
                <a:latin typeface="Fira Sans" panose="020B0503050000020004" pitchFamily="34" charset="0"/>
                <a:ea typeface="Times New Roman"/>
                <a:cs typeface="Times New Roman"/>
                <a:sym typeface="Times New Roman"/>
              </a:rPr>
              <a:t>have been</a:t>
            </a:r>
            <a:r>
              <a:rPr lang="en" sz="1100" dirty="0">
                <a:solidFill>
                  <a:schemeClr val="dk1"/>
                </a:solidFill>
                <a:latin typeface="Fira Sans" panose="020B0503050000020004" pitchFamily="34" charset="0"/>
                <a:ea typeface="Times New Roman"/>
                <a:cs typeface="Times New Roman"/>
                <a:sym typeface="Times New Roman"/>
              </a:rPr>
              <a:t> submitted. </a:t>
            </a:r>
            <a:endParaRPr sz="1100"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sz="1100" dirty="0">
              <a:solidFill>
                <a:schemeClr val="dk1"/>
              </a:solidFill>
              <a:latin typeface="Fira Sans" panose="020B0503050000020004" pitchFamily="34" charset="0"/>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100" dirty="0">
                <a:solidFill>
                  <a:schemeClr val="dk1"/>
                </a:solidFill>
                <a:latin typeface="Fira Sans" panose="020B0503050000020004" pitchFamily="34" charset="0"/>
                <a:ea typeface="Times New Roman"/>
                <a:cs typeface="Times New Roman"/>
                <a:sym typeface="Times New Roman"/>
              </a:rPr>
              <a:t>If you need to add materials that were not submitted, please upload them </a:t>
            </a:r>
            <a:r>
              <a:rPr lang="en-US" sz="1100" dirty="0">
                <a:solidFill>
                  <a:schemeClr val="dk1"/>
                </a:solidFill>
                <a:latin typeface="Fira Sans" panose="020B0503050000020004" pitchFamily="34" charset="0"/>
                <a:ea typeface="Times New Roman"/>
                <a:cs typeface="Times New Roman"/>
                <a:sym typeface="Times New Roman"/>
              </a:rPr>
              <a:t>in the ‘Additional Documents’ box.</a:t>
            </a:r>
            <a:r>
              <a:rPr lang="en" sz="1100" dirty="0">
                <a:solidFill>
                  <a:schemeClr val="dk1"/>
                </a:solidFill>
                <a:latin typeface="Fira Sans" panose="020B0503050000020004" pitchFamily="34" charset="0"/>
                <a:ea typeface="Times New Roman"/>
                <a:cs typeface="Times New Roman"/>
                <a:sym typeface="Times New Roman"/>
              </a:rPr>
              <a:t>  </a:t>
            </a:r>
            <a:r>
              <a:rPr lang="en-US" sz="1100" dirty="0">
                <a:solidFill>
                  <a:schemeClr val="dk1"/>
                </a:solidFill>
                <a:latin typeface="Fira Sans" panose="020B0503050000020004" pitchFamily="34" charset="0"/>
                <a:ea typeface="Times New Roman"/>
                <a:cs typeface="Times New Roman"/>
                <a:sym typeface="Times New Roman"/>
              </a:rPr>
              <a:t>Upload the </a:t>
            </a:r>
            <a:r>
              <a:rPr lang="en" sz="1100" dirty="0">
                <a:solidFill>
                  <a:schemeClr val="dk1"/>
                </a:solidFill>
                <a:latin typeface="Fira Sans" panose="020B0503050000020004" pitchFamily="34" charset="0"/>
                <a:ea typeface="Times New Roman"/>
                <a:cs typeface="Times New Roman"/>
                <a:sym typeface="Times New Roman"/>
              </a:rPr>
              <a:t>Dean’s recommendation letter </a:t>
            </a:r>
            <a:r>
              <a:rPr lang="en-US" sz="1100" dirty="0">
                <a:solidFill>
                  <a:schemeClr val="dk1"/>
                </a:solidFill>
                <a:latin typeface="Fira Sans" panose="020B0503050000020004" pitchFamily="34" charset="0"/>
                <a:ea typeface="Times New Roman"/>
                <a:cs typeface="Times New Roman"/>
                <a:sym typeface="Times New Roman"/>
              </a:rPr>
              <a:t>in the indicated area</a:t>
            </a:r>
            <a:r>
              <a:rPr lang="en" sz="1100" dirty="0">
                <a:solidFill>
                  <a:schemeClr val="dk1"/>
                </a:solidFill>
                <a:latin typeface="Fira Sans" panose="020B0503050000020004" pitchFamily="34" charset="0"/>
                <a:ea typeface="Times New Roman"/>
                <a:cs typeface="Times New Roman"/>
                <a:sym typeface="Times New Roman"/>
              </a:rPr>
              <a:t>.</a:t>
            </a:r>
            <a:endParaRPr sz="1100"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sz="1100" dirty="0">
              <a:solidFill>
                <a:schemeClr val="dk1"/>
              </a:solidFill>
              <a:latin typeface="Fira Sans" panose="020B0503050000020004" pitchFamily="34" charset="0"/>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100" dirty="0">
                <a:solidFill>
                  <a:schemeClr val="dk1"/>
                </a:solidFill>
                <a:latin typeface="Fira Sans" panose="020B0503050000020004" pitchFamily="34" charset="0"/>
                <a:ea typeface="Times New Roman"/>
                <a:cs typeface="Times New Roman"/>
                <a:sym typeface="Times New Roman"/>
              </a:rPr>
              <a:t>Once you have finished all reviews for your college, please </a:t>
            </a:r>
            <a:r>
              <a:rPr lang="en-US" sz="1100" dirty="0">
                <a:solidFill>
                  <a:schemeClr val="dk1"/>
                </a:solidFill>
                <a:latin typeface="Fira Sans" panose="020B0503050000020004" pitchFamily="34" charset="0"/>
                <a:ea typeface="Times New Roman"/>
                <a:cs typeface="Times New Roman"/>
                <a:sym typeface="Times New Roman"/>
              </a:rPr>
              <a:t>submit</a:t>
            </a:r>
            <a:r>
              <a:rPr lang="en" sz="1100" dirty="0">
                <a:solidFill>
                  <a:schemeClr val="dk1"/>
                </a:solidFill>
                <a:latin typeface="Fira Sans" panose="020B0503050000020004" pitchFamily="34" charset="0"/>
                <a:ea typeface="Times New Roman"/>
                <a:cs typeface="Times New Roman"/>
                <a:sym typeface="Times New Roman"/>
              </a:rPr>
              <a:t> the ‘Summary of Recommendation/Action Sheet’ to Lauren Davis and the Senior Vice Provost</a:t>
            </a:r>
            <a:endParaRPr sz="1100"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sz="1100" dirty="0">
              <a:solidFill>
                <a:schemeClr val="dk1"/>
              </a:solidFill>
              <a:latin typeface="Fira Sans" panose="020B0503050000020004" pitchFamily="34" charset="0"/>
              <a:ea typeface="Times New Roman"/>
              <a:cs typeface="Times New Roman"/>
              <a:sym typeface="Times New Roman"/>
            </a:endParaRPr>
          </a:p>
          <a:p>
            <a:pPr marL="457200" lvl="0" indent="-304800">
              <a:buClr>
                <a:schemeClr val="dk1"/>
              </a:buClr>
              <a:buSzPts val="1200"/>
              <a:buFont typeface="Times New Roman"/>
              <a:buChar char="●"/>
            </a:pPr>
            <a:r>
              <a:rPr lang="en" sz="1100" dirty="0">
                <a:solidFill>
                  <a:schemeClr val="dk1"/>
                </a:solidFill>
                <a:latin typeface="Fira Sans" panose="020B0503050000020004" pitchFamily="34" charset="0"/>
                <a:ea typeface="Times New Roman"/>
                <a:cs typeface="Times New Roman"/>
                <a:sym typeface="Times New Roman"/>
              </a:rPr>
              <a:t>Either ‘SAVE AS DRAFT’ or ‘SUBMIT’</a:t>
            </a:r>
            <a:endParaRPr sz="1100" dirty="0">
              <a:solidFill>
                <a:schemeClr val="dk1"/>
              </a:solidFill>
              <a:latin typeface="Fira Sans" panose="020B0503050000020004" pitchFamily="34" charset="0"/>
              <a:ea typeface="Times New Roman"/>
              <a:cs typeface="Times New Roman"/>
              <a:sym typeface="Times New Roman"/>
            </a:endParaRPr>
          </a:p>
        </p:txBody>
      </p:sp>
      <p:pic>
        <p:nvPicPr>
          <p:cNvPr id="3" name="Picture 2" descr="Screen shot of reviewer instructions and upload boxes for documents.">
            <a:extLst>
              <a:ext uri="{FF2B5EF4-FFF2-40B4-BE49-F238E27FC236}">
                <a16:creationId xmlns:a16="http://schemas.microsoft.com/office/drawing/2014/main" id="{F69124C3-6249-49FF-B6CF-B6CEE0AD1F0E}"/>
              </a:ext>
            </a:extLst>
          </p:cNvPr>
          <p:cNvPicPr>
            <a:picLocks noChangeAspect="1"/>
          </p:cNvPicPr>
          <p:nvPr/>
        </p:nvPicPr>
        <p:blipFill>
          <a:blip r:embed="rId3"/>
          <a:stretch>
            <a:fillRect/>
          </a:stretch>
        </p:blipFill>
        <p:spPr>
          <a:xfrm>
            <a:off x="193475" y="162067"/>
            <a:ext cx="2713498" cy="4239336"/>
          </a:xfrm>
          <a:prstGeom prst="rect">
            <a:avLst/>
          </a:prstGeom>
        </p:spPr>
      </p:pic>
      <p:pic>
        <p:nvPicPr>
          <p:cNvPr id="4" name="Picture 3" descr="Screen shot of reviewer instructions and upload boxes for documents.">
            <a:extLst>
              <a:ext uri="{FF2B5EF4-FFF2-40B4-BE49-F238E27FC236}">
                <a16:creationId xmlns:a16="http://schemas.microsoft.com/office/drawing/2014/main" id="{F970B41A-F2B1-4017-9FCA-ACBB8154E879}"/>
              </a:ext>
            </a:extLst>
          </p:cNvPr>
          <p:cNvPicPr>
            <a:picLocks noChangeAspect="1"/>
          </p:cNvPicPr>
          <p:nvPr/>
        </p:nvPicPr>
        <p:blipFill>
          <a:blip r:embed="rId4"/>
          <a:stretch>
            <a:fillRect/>
          </a:stretch>
        </p:blipFill>
        <p:spPr>
          <a:xfrm>
            <a:off x="2906973" y="653071"/>
            <a:ext cx="2463421" cy="374833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7"/>
          <p:cNvSpPr txBox="1">
            <a:spLocks noGrp="1"/>
          </p:cNvSpPr>
          <p:nvPr>
            <p:ph type="title" idx="4294967295"/>
          </p:nvPr>
        </p:nvSpPr>
        <p:spPr>
          <a:xfrm>
            <a:off x="5345500" y="318550"/>
            <a:ext cx="3263100" cy="69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Dean’s Review and Approval</a:t>
            </a:r>
          </a:p>
        </p:txBody>
      </p:sp>
      <p:sp>
        <p:nvSpPr>
          <p:cNvPr id="317" name="Google Shape;317;p37"/>
          <p:cNvSpPr txBox="1"/>
          <p:nvPr/>
        </p:nvSpPr>
        <p:spPr>
          <a:xfrm>
            <a:off x="4899910" y="1475183"/>
            <a:ext cx="4013587" cy="2624423"/>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Times New Roman"/>
              <a:buChar char="●"/>
            </a:pPr>
            <a:r>
              <a:rPr lang="en" sz="1200" dirty="0">
                <a:solidFill>
                  <a:schemeClr val="dk1"/>
                </a:solidFill>
                <a:latin typeface="Fira Sans" panose="020B0503050000020004" pitchFamily="34" charset="0"/>
                <a:ea typeface="Times New Roman"/>
                <a:cs typeface="Times New Roman"/>
                <a:sym typeface="Times New Roman"/>
              </a:rPr>
              <a:t>Login and choose submission to review</a:t>
            </a:r>
            <a:endParaRPr sz="1200"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sz="1200" dirty="0">
              <a:solidFill>
                <a:schemeClr val="dk1"/>
              </a:solidFill>
              <a:latin typeface="Fira Sans" panose="020B0503050000020004" pitchFamily="34" charset="0"/>
              <a:ea typeface="Times New Roman"/>
              <a:cs typeface="Times New Roman"/>
              <a:sym typeface="Times New Roman"/>
            </a:endParaRPr>
          </a:p>
          <a:p>
            <a:pPr marL="457200" lvl="0" indent="-311150" algn="l" rtl="0">
              <a:spcBef>
                <a:spcPts val="0"/>
              </a:spcBef>
              <a:spcAft>
                <a:spcPts val="0"/>
              </a:spcAft>
              <a:buClr>
                <a:schemeClr val="dk1"/>
              </a:buClr>
              <a:buSzPts val="1300"/>
              <a:buFont typeface="Times New Roman"/>
              <a:buChar char="●"/>
            </a:pPr>
            <a:r>
              <a:rPr lang="en" sz="1200" dirty="0">
                <a:solidFill>
                  <a:schemeClr val="dk1"/>
                </a:solidFill>
                <a:latin typeface="Fira Sans" panose="020B0503050000020004" pitchFamily="34" charset="0"/>
                <a:ea typeface="Times New Roman"/>
                <a:cs typeface="Times New Roman"/>
                <a:sym typeface="Times New Roman"/>
              </a:rPr>
              <a:t>To your left, is the Dean approval snapshot</a:t>
            </a:r>
            <a:endParaRPr sz="1200" dirty="0">
              <a:solidFill>
                <a:schemeClr val="dk1"/>
              </a:solidFill>
              <a:latin typeface="Fira Sans" panose="020B0503050000020004" pitchFamily="34" charset="0"/>
              <a:ea typeface="Times New Roman"/>
              <a:cs typeface="Times New Roman"/>
              <a:sym typeface="Times New Roman"/>
            </a:endParaRPr>
          </a:p>
          <a:p>
            <a:pPr marL="914400" lvl="0" indent="0" algn="l" rtl="0">
              <a:spcBef>
                <a:spcPts val="0"/>
              </a:spcBef>
              <a:spcAft>
                <a:spcPts val="0"/>
              </a:spcAft>
              <a:buNone/>
            </a:pPr>
            <a:endParaRPr sz="1200" dirty="0">
              <a:solidFill>
                <a:schemeClr val="dk1"/>
              </a:solidFill>
              <a:latin typeface="Fira Sans" panose="020B0503050000020004" pitchFamily="34" charset="0"/>
              <a:ea typeface="Times New Roman"/>
              <a:cs typeface="Times New Roman"/>
              <a:sym typeface="Times New Roman"/>
            </a:endParaRPr>
          </a:p>
          <a:p>
            <a:pPr marL="457200" lvl="0" indent="-311150" algn="l" rtl="0">
              <a:spcBef>
                <a:spcPts val="0"/>
              </a:spcBef>
              <a:spcAft>
                <a:spcPts val="0"/>
              </a:spcAft>
              <a:buClr>
                <a:schemeClr val="dk1"/>
              </a:buClr>
              <a:buSzPts val="1300"/>
              <a:buFont typeface="Times New Roman"/>
              <a:buChar char="●"/>
            </a:pPr>
            <a:r>
              <a:rPr lang="en" sz="1200" dirty="0">
                <a:solidFill>
                  <a:schemeClr val="dk1"/>
                </a:solidFill>
                <a:latin typeface="Fira Sans" panose="020B0503050000020004" pitchFamily="34" charset="0"/>
                <a:ea typeface="Times New Roman"/>
                <a:cs typeface="Times New Roman"/>
                <a:sym typeface="Times New Roman"/>
              </a:rPr>
              <a:t>Please indicate either ‘Approve’ or ‘Deny’</a:t>
            </a:r>
            <a:endParaRPr sz="1200"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sz="1200" dirty="0">
              <a:solidFill>
                <a:schemeClr val="dk1"/>
              </a:solidFill>
              <a:latin typeface="Fira Sans" panose="020B0503050000020004" pitchFamily="34" charset="0"/>
              <a:ea typeface="Times New Roman"/>
              <a:cs typeface="Times New Roman"/>
              <a:sym typeface="Times New Roman"/>
            </a:endParaRPr>
          </a:p>
          <a:p>
            <a:pPr marL="457200" lvl="0" indent="-311150" algn="l" rtl="0">
              <a:spcBef>
                <a:spcPts val="0"/>
              </a:spcBef>
              <a:spcAft>
                <a:spcPts val="0"/>
              </a:spcAft>
              <a:buClr>
                <a:schemeClr val="dk1"/>
              </a:buClr>
              <a:buSzPts val="1300"/>
              <a:buFont typeface="Times New Roman"/>
              <a:buChar char="●"/>
            </a:pPr>
            <a:r>
              <a:rPr lang="en-US" sz="1200" dirty="0">
                <a:solidFill>
                  <a:schemeClr val="dk1"/>
                </a:solidFill>
                <a:latin typeface="Fira Sans" panose="020B0503050000020004" pitchFamily="34" charset="0"/>
                <a:ea typeface="Times New Roman"/>
                <a:cs typeface="Times New Roman"/>
                <a:sym typeface="Times New Roman"/>
              </a:rPr>
              <a:t>If you need to add any additional documents, you have the opportunity to do so at this screen</a:t>
            </a:r>
            <a:endParaRPr sz="1200"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sz="1200" dirty="0">
              <a:solidFill>
                <a:schemeClr val="dk1"/>
              </a:solidFill>
              <a:latin typeface="Fira Sans" panose="020B0503050000020004" pitchFamily="34" charset="0"/>
              <a:ea typeface="Times New Roman"/>
              <a:cs typeface="Times New Roman"/>
              <a:sym typeface="Times New Roman"/>
            </a:endParaRPr>
          </a:p>
          <a:p>
            <a:pPr marL="457200" lvl="0" indent="-311150" algn="l" rtl="0">
              <a:spcBef>
                <a:spcPts val="0"/>
              </a:spcBef>
              <a:spcAft>
                <a:spcPts val="0"/>
              </a:spcAft>
              <a:buClr>
                <a:schemeClr val="dk1"/>
              </a:buClr>
              <a:buSzPts val="1300"/>
              <a:buFont typeface="Times New Roman"/>
              <a:buChar char="●"/>
            </a:pPr>
            <a:r>
              <a:rPr lang="en" sz="1200" dirty="0">
                <a:solidFill>
                  <a:schemeClr val="dk1"/>
                </a:solidFill>
                <a:latin typeface="Fira Sans" panose="020B0503050000020004" pitchFamily="34" charset="0"/>
                <a:ea typeface="Times New Roman"/>
                <a:cs typeface="Times New Roman"/>
                <a:sym typeface="Times New Roman"/>
              </a:rPr>
              <a:t>Either ‘SAVE AS DRAFT’ or ‘SUBMIT’</a:t>
            </a:r>
            <a:endParaRPr sz="1200" dirty="0">
              <a:solidFill>
                <a:schemeClr val="dk1"/>
              </a:solidFill>
              <a:latin typeface="Fira Sans" panose="020B0503050000020004" pitchFamily="34" charset="0"/>
              <a:ea typeface="Times New Roman"/>
              <a:cs typeface="Times New Roman"/>
              <a:sym typeface="Times New Roman"/>
            </a:endParaRPr>
          </a:p>
        </p:txBody>
      </p:sp>
      <p:pic>
        <p:nvPicPr>
          <p:cNvPr id="2" name="Picture 1" descr="Screen shot of Dean's review screen. Instructions and upload boxes available. ">
            <a:extLst>
              <a:ext uri="{FF2B5EF4-FFF2-40B4-BE49-F238E27FC236}">
                <a16:creationId xmlns:a16="http://schemas.microsoft.com/office/drawing/2014/main" id="{20BCF6C6-FA5B-42EA-81BC-6A295EC3BD0E}"/>
              </a:ext>
            </a:extLst>
          </p:cNvPr>
          <p:cNvPicPr>
            <a:picLocks noChangeAspect="1"/>
          </p:cNvPicPr>
          <p:nvPr/>
        </p:nvPicPr>
        <p:blipFill>
          <a:blip r:embed="rId3"/>
          <a:stretch>
            <a:fillRect/>
          </a:stretch>
        </p:blipFill>
        <p:spPr>
          <a:xfrm>
            <a:off x="304499" y="475996"/>
            <a:ext cx="2526888" cy="3857168"/>
          </a:xfrm>
          <a:prstGeom prst="rect">
            <a:avLst/>
          </a:prstGeom>
        </p:spPr>
      </p:pic>
      <p:pic>
        <p:nvPicPr>
          <p:cNvPr id="4" name="Picture 3" descr="Screen shot of Dean's review screen. Instructions and upload boxes available. ">
            <a:extLst>
              <a:ext uri="{FF2B5EF4-FFF2-40B4-BE49-F238E27FC236}">
                <a16:creationId xmlns:a16="http://schemas.microsoft.com/office/drawing/2014/main" id="{39441D36-F676-4528-85CF-B2D31F8C9A36}"/>
              </a:ext>
            </a:extLst>
          </p:cNvPr>
          <p:cNvPicPr>
            <a:picLocks noChangeAspect="1"/>
          </p:cNvPicPr>
          <p:nvPr/>
        </p:nvPicPr>
        <p:blipFill>
          <a:blip r:embed="rId4"/>
          <a:stretch>
            <a:fillRect/>
          </a:stretch>
        </p:blipFill>
        <p:spPr>
          <a:xfrm>
            <a:off x="2831387" y="1475183"/>
            <a:ext cx="2200814" cy="21931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8"/>
          <p:cNvSpPr txBox="1">
            <a:spLocks noGrp="1"/>
          </p:cNvSpPr>
          <p:nvPr>
            <p:ph type="title" idx="4294967295"/>
          </p:nvPr>
        </p:nvSpPr>
        <p:spPr>
          <a:xfrm>
            <a:off x="216385" y="341875"/>
            <a:ext cx="8711230" cy="64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Review Process Continued…</a:t>
            </a:r>
          </a:p>
        </p:txBody>
      </p:sp>
      <p:sp>
        <p:nvSpPr>
          <p:cNvPr id="323" name="Google Shape;323;p38"/>
          <p:cNvSpPr txBox="1"/>
          <p:nvPr/>
        </p:nvSpPr>
        <p:spPr>
          <a:xfrm>
            <a:off x="536125" y="986875"/>
            <a:ext cx="3846000" cy="3589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The Senior Vice Provost and Provost review faculty submissions for approval</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30200" algn="l" rtl="0">
              <a:spcBef>
                <a:spcPts val="0"/>
              </a:spcBef>
              <a:spcAft>
                <a:spcPts val="0"/>
              </a:spcAft>
              <a:buClr>
                <a:schemeClr val="dk1"/>
              </a:buClr>
              <a:buSzPts val="16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Approved submissions will be shared with the Chancellor and Board of Trustees (BOT)</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30200" algn="l" rtl="0">
              <a:spcBef>
                <a:spcPts val="0"/>
              </a:spcBef>
              <a:spcAft>
                <a:spcPts val="0"/>
              </a:spcAft>
              <a:buClr>
                <a:schemeClr val="dk1"/>
              </a:buClr>
              <a:buSzPts val="16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BOT vote for approval March 2026</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30200" algn="l" rtl="0">
              <a:spcBef>
                <a:spcPts val="0"/>
              </a:spcBef>
              <a:spcAft>
                <a:spcPts val="0"/>
              </a:spcAft>
              <a:buClr>
                <a:schemeClr val="dk1"/>
              </a:buClr>
              <a:buSzPts val="16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Faculty members are notified of their approval by mail between the end of March - April</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p:txBody>
      </p:sp>
      <p:pic>
        <p:nvPicPr>
          <p:cNvPr id="324" name="Google Shape;324;p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90698" y="1264101"/>
            <a:ext cx="3569801" cy="2379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9"/>
          <p:cNvSpPr txBox="1">
            <a:spLocks noGrp="1"/>
          </p:cNvSpPr>
          <p:nvPr>
            <p:ph type="title" idx="4294967295"/>
          </p:nvPr>
        </p:nvSpPr>
        <p:spPr>
          <a:xfrm>
            <a:off x="202424" y="461075"/>
            <a:ext cx="8746132" cy="727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Reviewer (Chair/Admin/Dean) Due Dates in </a:t>
            </a:r>
            <a:r>
              <a:rPr kumimoji="0" lang="en-US" sz="2500" b="0" i="0" u="none" strike="noStrike" kern="0" cap="none" spc="0" normalizeH="0" baseline="0" noProof="0" dirty="0" err="1">
                <a:ln>
                  <a:noFill/>
                </a:ln>
                <a:solidFill>
                  <a:schemeClr val="dk1"/>
                </a:solidFill>
                <a:effectLst/>
                <a:uLnTx/>
                <a:uFillTx/>
                <a:latin typeface="Fira Sans" panose="020B0503050000020004" pitchFamily="34" charset="0"/>
                <a:ea typeface="Times New Roman"/>
                <a:cs typeface="Times New Roman"/>
                <a:sym typeface="Times New Roman"/>
              </a:rPr>
              <a:t>InfoReady</a:t>
            </a:r>
            <a:endPar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endParaRPr>
          </a:p>
        </p:txBody>
      </p:sp>
      <p:sp>
        <p:nvSpPr>
          <p:cNvPr id="330" name="Google Shape;330;p39"/>
          <p:cNvSpPr txBox="1"/>
          <p:nvPr/>
        </p:nvSpPr>
        <p:spPr>
          <a:xfrm>
            <a:off x="699000" y="1188575"/>
            <a:ext cx="3263400" cy="3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r>
              <a:rPr lang="en" dirty="0">
                <a:solidFill>
                  <a:schemeClr val="dk1"/>
                </a:solidFill>
                <a:latin typeface="Fira Sans" panose="020B0503050000020004" pitchFamily="34" charset="0"/>
                <a:ea typeface="Times New Roman"/>
                <a:cs typeface="Times New Roman"/>
                <a:sym typeface="Times New Roman"/>
              </a:rPr>
              <a:t>These are extended due dates in InfoReady to accommodate varying college guidelines and potential late submissions.</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b="1"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r>
              <a:rPr lang="en" dirty="0">
                <a:solidFill>
                  <a:schemeClr val="dk1"/>
                </a:solidFill>
                <a:latin typeface="Fira Sans" panose="020B0503050000020004" pitchFamily="34" charset="0"/>
                <a:ea typeface="Times New Roman"/>
                <a:cs typeface="Times New Roman"/>
                <a:sym typeface="Times New Roman"/>
              </a:rPr>
              <a:t>*Please </a:t>
            </a:r>
            <a:r>
              <a:rPr lang="en" b="1" dirty="0">
                <a:solidFill>
                  <a:schemeClr val="dk1"/>
                </a:solidFill>
                <a:latin typeface="Fira Sans" panose="020B0503050000020004" pitchFamily="34" charset="0"/>
                <a:ea typeface="Times New Roman"/>
                <a:cs typeface="Times New Roman"/>
                <a:sym typeface="Times New Roman"/>
              </a:rPr>
              <a:t>do not wait</a:t>
            </a:r>
            <a:r>
              <a:rPr lang="en" dirty="0">
                <a:solidFill>
                  <a:schemeClr val="dk1"/>
                </a:solidFill>
                <a:latin typeface="Fira Sans" panose="020B0503050000020004" pitchFamily="34" charset="0"/>
                <a:ea typeface="Times New Roman"/>
                <a:cs typeface="Times New Roman"/>
                <a:sym typeface="Times New Roman"/>
              </a:rPr>
              <a:t> until the last day to submit your recommendations and materials. </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p:txBody>
      </p:sp>
      <p:sp>
        <p:nvSpPr>
          <p:cNvPr id="331" name="Google Shape;331;p39"/>
          <p:cNvSpPr txBox="1"/>
          <p:nvPr/>
        </p:nvSpPr>
        <p:spPr>
          <a:xfrm>
            <a:off x="4863775" y="1662700"/>
            <a:ext cx="3721800" cy="19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Fira Sans" panose="020B0503050000020004" pitchFamily="34" charset="0"/>
                <a:ea typeface="Times New Roman"/>
                <a:cs typeface="Times New Roman"/>
                <a:sym typeface="Times New Roman"/>
              </a:rPr>
              <a:t>Department Chair: December 1</a:t>
            </a:r>
            <a:endParaRPr sz="1800" b="1"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r>
              <a:rPr lang="en" sz="1800" b="1" dirty="0">
                <a:solidFill>
                  <a:schemeClr val="dk1"/>
                </a:solidFill>
                <a:latin typeface="Fira Sans" panose="020B0503050000020004" pitchFamily="34" charset="0"/>
                <a:ea typeface="Times New Roman"/>
                <a:cs typeface="Times New Roman"/>
                <a:sym typeface="Times New Roman"/>
              </a:rPr>
              <a:t>College Admin: January 10</a:t>
            </a:r>
            <a:endParaRPr sz="1800" b="1"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800" b="1" dirty="0">
                <a:solidFill>
                  <a:schemeClr val="dk1"/>
                </a:solidFill>
                <a:latin typeface="Fira Sans" panose="020B0503050000020004" pitchFamily="34" charset="0"/>
                <a:ea typeface="Times New Roman"/>
                <a:cs typeface="Times New Roman"/>
                <a:sym typeface="Times New Roman"/>
              </a:rPr>
              <a:t>College Dean: January 15</a:t>
            </a:r>
            <a:endParaRPr sz="2000" dirty="0">
              <a:solidFill>
                <a:schemeClr val="dk1"/>
              </a:solidFill>
              <a:latin typeface="Fira Sans" panose="020B0503050000020004" pitchFamily="34" charset="0"/>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0" descr="InfoReady Logo"/>
          <p:cNvPicPr preferRelativeResize="0"/>
          <p:nvPr/>
        </p:nvPicPr>
        <p:blipFill>
          <a:blip r:embed="rId3">
            <a:alphaModFix/>
          </a:blip>
          <a:stretch>
            <a:fillRect/>
          </a:stretch>
        </p:blipFill>
        <p:spPr>
          <a:xfrm>
            <a:off x="3313950" y="499725"/>
            <a:ext cx="2516100" cy="942100"/>
          </a:xfrm>
          <a:prstGeom prst="rect">
            <a:avLst/>
          </a:prstGeom>
          <a:noFill/>
          <a:ln>
            <a:noFill/>
          </a:ln>
        </p:spPr>
      </p:pic>
      <p:sp>
        <p:nvSpPr>
          <p:cNvPr id="337" name="Google Shape;337;p40"/>
          <p:cNvSpPr txBox="1">
            <a:spLocks noGrp="1"/>
          </p:cNvSpPr>
          <p:nvPr>
            <p:ph type="title" idx="4294967295"/>
          </p:nvPr>
        </p:nvSpPr>
        <p:spPr>
          <a:xfrm>
            <a:off x="2899650" y="1441825"/>
            <a:ext cx="3344700" cy="444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Additional Resources:</a:t>
            </a:r>
          </a:p>
        </p:txBody>
      </p:sp>
      <p:sp>
        <p:nvSpPr>
          <p:cNvPr id="338" name="Google Shape;338;p40"/>
          <p:cNvSpPr txBox="1"/>
          <p:nvPr/>
        </p:nvSpPr>
        <p:spPr>
          <a:xfrm>
            <a:off x="195444" y="2240525"/>
            <a:ext cx="4376556" cy="16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dirty="0">
                <a:solidFill>
                  <a:schemeClr val="hlink"/>
                </a:solidFill>
                <a:latin typeface="Fira Sans" panose="020B0503050000020004" pitchFamily="34" charset="0"/>
                <a:ea typeface="Times New Roman"/>
                <a:cs typeface="Times New Roman"/>
                <a:sym typeface="Times New Roman"/>
                <a:hlinkClick r:id="rId4"/>
              </a:rPr>
              <a:t>Applicant Guide</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r>
              <a:rPr lang="en" sz="2000" u="sng" dirty="0">
                <a:solidFill>
                  <a:schemeClr val="hlink"/>
                </a:solidFill>
                <a:latin typeface="Fira Sans" panose="020B0503050000020004" pitchFamily="34" charset="0"/>
                <a:ea typeface="Times New Roman"/>
                <a:cs typeface="Times New Roman"/>
                <a:sym typeface="Times New Roman"/>
                <a:hlinkClick r:id="rId5"/>
              </a:rPr>
              <a:t>Reviewer Guide</a:t>
            </a:r>
            <a:r>
              <a:rPr lang="en" sz="2000" dirty="0">
                <a:solidFill>
                  <a:schemeClr val="dk1"/>
                </a:solidFill>
                <a:latin typeface="Fira Sans" panose="020B0503050000020004" pitchFamily="34" charset="0"/>
                <a:ea typeface="Times New Roman"/>
                <a:cs typeface="Times New Roman"/>
                <a:sym typeface="Times New Roman"/>
              </a:rPr>
              <a:t> </a:t>
            </a:r>
            <a:endParaRPr sz="2000" dirty="0">
              <a:solidFill>
                <a:schemeClr val="dk1"/>
              </a:solidFill>
              <a:latin typeface="Fira Sans" panose="020B0503050000020004" pitchFamily="34" charset="0"/>
              <a:ea typeface="Times New Roman"/>
              <a:cs typeface="Times New Roman"/>
              <a:sym typeface="Times New Roman"/>
            </a:endParaRPr>
          </a:p>
        </p:txBody>
      </p:sp>
      <p:sp>
        <p:nvSpPr>
          <p:cNvPr id="339" name="Google Shape;339;p40"/>
          <p:cNvSpPr txBox="1"/>
          <p:nvPr/>
        </p:nvSpPr>
        <p:spPr>
          <a:xfrm>
            <a:off x="4572000" y="2240525"/>
            <a:ext cx="4376556" cy="12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dirty="0">
                <a:solidFill>
                  <a:schemeClr val="hlink"/>
                </a:solidFill>
                <a:latin typeface="Fira Sans" panose="020B0503050000020004" pitchFamily="34" charset="0"/>
                <a:ea typeface="Times New Roman"/>
                <a:cs typeface="Times New Roman"/>
                <a:sym typeface="Times New Roman"/>
                <a:hlinkClick r:id="rId6"/>
              </a:rPr>
              <a:t>Video: Applicant Experience</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r>
              <a:rPr lang="en" sz="2000" u="sng" dirty="0">
                <a:solidFill>
                  <a:schemeClr val="hlink"/>
                </a:solidFill>
                <a:latin typeface="Fira Sans" panose="020B0503050000020004" pitchFamily="34" charset="0"/>
                <a:ea typeface="Times New Roman"/>
                <a:cs typeface="Times New Roman"/>
                <a:sym typeface="Times New Roman"/>
                <a:hlinkClick r:id="rId7"/>
              </a:rPr>
              <a:t>Video: Reviewer Experience</a:t>
            </a:r>
            <a:endParaRPr sz="2000" dirty="0">
              <a:solidFill>
                <a:schemeClr val="dk1"/>
              </a:solidFill>
              <a:latin typeface="Fira Sans" panose="020B0503050000020004" pitchFamily="34" charset="0"/>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itle 1">
            <a:extLst>
              <a:ext uri="{FF2B5EF4-FFF2-40B4-BE49-F238E27FC236}">
                <a16:creationId xmlns:a16="http://schemas.microsoft.com/office/drawing/2014/main" id="{23D1C687-1EAB-4194-AAA7-4C84A6F02A2A}"/>
              </a:ext>
            </a:extLst>
          </p:cNvPr>
          <p:cNvSpPr txBox="1">
            <a:spLocks noGrp="1"/>
          </p:cNvSpPr>
          <p:nvPr>
            <p:ph type="title" idx="4294967295"/>
          </p:nvPr>
        </p:nvSpPr>
        <p:spPr>
          <a:xfrm>
            <a:off x="202424" y="598935"/>
            <a:ext cx="874613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Fira Sans" panose="020B0503050000020004" pitchFamily="34" charset="0"/>
                <a:ea typeface="Arial"/>
                <a:cs typeface="Times New Roman" panose="02020603050405020304" pitchFamily="18" charset="0"/>
                <a:sym typeface="Arial"/>
              </a:rPr>
              <a:t>Contact Information:</a:t>
            </a:r>
          </a:p>
        </p:txBody>
      </p:sp>
      <p:sp>
        <p:nvSpPr>
          <p:cNvPr id="345" name="Google Shape;345;p41"/>
          <p:cNvSpPr txBox="1"/>
          <p:nvPr/>
        </p:nvSpPr>
        <p:spPr>
          <a:xfrm>
            <a:off x="2222550" y="1575300"/>
            <a:ext cx="4546500" cy="26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dk1"/>
                </a:solidFill>
                <a:latin typeface="Fira Sans" panose="020B0503050000020004" pitchFamily="34" charset="0"/>
                <a:ea typeface="Times New Roman"/>
                <a:cs typeface="Times New Roman"/>
                <a:sym typeface="Times New Roman"/>
              </a:rPr>
              <a:t>Division of Academic Affairs</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r>
              <a:rPr lang="en" sz="2000" dirty="0">
                <a:solidFill>
                  <a:schemeClr val="dk1"/>
                </a:solidFill>
                <a:latin typeface="Fira Sans" panose="020B0503050000020004" pitchFamily="34" charset="0"/>
                <a:ea typeface="Times New Roman"/>
                <a:cs typeface="Times New Roman"/>
                <a:sym typeface="Times New Roman"/>
              </a:rPr>
              <a:t>828-262-2070</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r>
              <a:rPr lang="en-US" sz="2000" u="sng" dirty="0">
                <a:solidFill>
                  <a:schemeClr val="hlink"/>
                </a:solidFill>
                <a:latin typeface="Fira Sans" panose="020B0503050000020004" pitchFamily="34" charset="0"/>
                <a:ea typeface="Times New Roman"/>
                <a:cs typeface="Times New Roman"/>
                <a:sym typeface="Times New Roman"/>
                <a:hlinkClick r:id="rId3"/>
              </a:rPr>
              <a:t>aa@appstate.edu</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r>
              <a:rPr lang="en" sz="2000" u="sng" dirty="0">
                <a:solidFill>
                  <a:schemeClr val="hlink"/>
                </a:solidFill>
                <a:latin typeface="Fira Sans" panose="020B0503050000020004" pitchFamily="34" charset="0"/>
                <a:ea typeface="Times New Roman"/>
                <a:cs typeface="Times New Roman"/>
                <a:sym typeface="Times New Roman"/>
                <a:hlinkClick r:id="rId4"/>
              </a:rPr>
              <a:t>academicaffairs.appstate.edu</a:t>
            </a: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endParaRPr sz="2000" dirty="0">
              <a:solidFill>
                <a:schemeClr val="dk1"/>
              </a:solidFill>
              <a:latin typeface="Fira Sans" panose="020B0503050000020004" pitchFamily="34" charset="0"/>
              <a:ea typeface="Times New Roman"/>
              <a:cs typeface="Times New Roman"/>
              <a:sym typeface="Times New Roman"/>
            </a:endParaRPr>
          </a:p>
          <a:p>
            <a:pPr marL="0" lvl="0" indent="0" algn="ctr" rtl="0">
              <a:spcBef>
                <a:spcPts val="0"/>
              </a:spcBef>
              <a:spcAft>
                <a:spcPts val="0"/>
              </a:spcAft>
              <a:buNone/>
            </a:pPr>
            <a:endParaRPr sz="2000" dirty="0">
              <a:solidFill>
                <a:schemeClr val="dk1"/>
              </a:solidFill>
              <a:latin typeface="Fira Sans" panose="020B0503050000020004" pitchFamily="34" charset="0"/>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idx="4294967295"/>
          </p:nvPr>
        </p:nvSpPr>
        <p:spPr>
          <a:xfrm>
            <a:off x="457200" y="411475"/>
            <a:ext cx="8229600" cy="457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00000"/>
                </a:solidFill>
                <a:effectLst/>
                <a:uLnTx/>
                <a:uFillTx/>
                <a:latin typeface="Fira Sans"/>
                <a:ea typeface="Fira Sans"/>
                <a:cs typeface="Fira Sans"/>
                <a:sym typeface="Fira Sans"/>
              </a:rPr>
              <a:t>Summary of the Submission Process</a:t>
            </a:r>
          </a:p>
        </p:txBody>
      </p:sp>
      <p:grpSp>
        <p:nvGrpSpPr>
          <p:cNvPr id="157" name="Google Shape;157;p17">
            <a:extLst>
              <a:ext uri="{C183D7F6-B498-43B3-948B-1728B52AA6E4}">
                <adec:decorative xmlns:adec="http://schemas.microsoft.com/office/drawing/2017/decorative" val="0"/>
              </a:ext>
            </a:extLst>
          </p:cNvPr>
          <p:cNvGrpSpPr/>
          <p:nvPr/>
        </p:nvGrpSpPr>
        <p:grpSpPr>
          <a:xfrm>
            <a:off x="0" y="1189989"/>
            <a:ext cx="2214600" cy="3542036"/>
            <a:chOff x="0" y="1189989"/>
            <a:chExt cx="2214600" cy="3542036"/>
          </a:xfrm>
        </p:grpSpPr>
        <p:sp>
          <p:nvSpPr>
            <p:cNvPr id="158" name="Google Shape;158;p17"/>
            <p:cNvSpPr/>
            <p:nvPr/>
          </p:nvSpPr>
          <p:spPr>
            <a:xfrm>
              <a:off x="0" y="1189989"/>
              <a:ext cx="2214600" cy="669000"/>
            </a:xfrm>
            <a:prstGeom prst="homePlate">
              <a:avLst>
                <a:gd name="adj" fmla="val 50000"/>
              </a:avLst>
            </a:prstGeom>
            <a:solidFill>
              <a:srgbClr val="2F2F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Step 1</a:t>
              </a:r>
              <a:endParaRPr dirty="0">
                <a:solidFill>
                  <a:srgbClr val="FFFFFF"/>
                </a:solidFill>
                <a:latin typeface="Roboto"/>
                <a:ea typeface="Roboto"/>
                <a:cs typeface="Roboto"/>
                <a:sym typeface="Roboto"/>
              </a:endParaRPr>
            </a:p>
          </p:txBody>
        </p:sp>
        <p:sp>
          <p:nvSpPr>
            <p:cNvPr id="159" name="Google Shape;159;p17"/>
            <p:cNvSpPr txBox="1"/>
            <p:nvPr/>
          </p:nvSpPr>
          <p:spPr>
            <a:xfrm>
              <a:off x="191349" y="2057125"/>
              <a:ext cx="1924053" cy="2674900"/>
            </a:xfrm>
            <a:prstGeom prst="rect">
              <a:avLst/>
            </a:prstGeom>
            <a:noFill/>
            <a:ln>
              <a:noFill/>
            </a:ln>
          </p:spPr>
          <p:txBody>
            <a:bodyPr spcFirstLastPara="1" wrap="square" lIns="91425" tIns="91425" rIns="91425" bIns="91425" anchor="t" anchorCtr="0">
              <a:noAutofit/>
            </a:bodyPr>
            <a:lstStyle/>
            <a:p>
              <a:pPr lvl="0" rtl="0">
                <a:spcBef>
                  <a:spcPts val="0"/>
                </a:spcBef>
                <a:spcAft>
                  <a:spcPts val="0"/>
                </a:spcAft>
              </a:pPr>
              <a:r>
                <a:rPr lang="en" sz="1200" dirty="0">
                  <a:solidFill>
                    <a:schemeClr val="dk1"/>
                  </a:solidFill>
                  <a:latin typeface="Fira Sans"/>
                  <a:ea typeface="Fira Sans"/>
                  <a:cs typeface="Fira Sans"/>
                  <a:sym typeface="Fira Sans"/>
                </a:rPr>
                <a:t>Faculty member submits application through InfoReady</a:t>
              </a:r>
              <a:endParaRPr sz="1200" dirty="0">
                <a:solidFill>
                  <a:schemeClr val="dk1"/>
                </a:solidFill>
                <a:latin typeface="Fira Sans"/>
                <a:ea typeface="Fira Sans"/>
                <a:cs typeface="Fira Sans"/>
                <a:sym typeface="Fira Sans"/>
              </a:endParaRPr>
            </a:p>
            <a:p>
              <a:pPr lvl="0" algn="ctr" rtl="0">
                <a:spcBef>
                  <a:spcPts val="0"/>
                </a:spcBef>
                <a:spcAft>
                  <a:spcPts val="0"/>
                </a:spcAft>
              </a:pPr>
              <a:endParaRPr sz="1200" dirty="0">
                <a:solidFill>
                  <a:schemeClr val="dk1"/>
                </a:solidFill>
                <a:latin typeface="Fira Sans"/>
                <a:ea typeface="Fira Sans"/>
                <a:cs typeface="Fira Sans"/>
                <a:sym typeface="Fira Sans"/>
              </a:endParaRPr>
            </a:p>
            <a:p>
              <a:pPr lvl="0" rtl="0">
                <a:spcBef>
                  <a:spcPts val="0"/>
                </a:spcBef>
                <a:spcAft>
                  <a:spcPts val="0"/>
                </a:spcAft>
              </a:pPr>
              <a:r>
                <a:rPr lang="en" sz="1200" dirty="0">
                  <a:solidFill>
                    <a:schemeClr val="dk1"/>
                  </a:solidFill>
                  <a:latin typeface="Fira Sans"/>
                  <a:ea typeface="Fira Sans"/>
                  <a:cs typeface="Fira Sans"/>
                  <a:sym typeface="Fira Sans"/>
                </a:rPr>
                <a:t>*The collection of Artifacts/</a:t>
              </a:r>
              <a:r>
                <a:rPr lang="en-US" sz="1200" dirty="0">
                  <a:solidFill>
                    <a:schemeClr val="dk1"/>
                  </a:solidFill>
                  <a:latin typeface="Fira Sans"/>
                  <a:ea typeface="Fira Sans"/>
                  <a:cs typeface="Fira Sans"/>
                  <a:sym typeface="Fira Sans"/>
                </a:rPr>
                <a:t>Documentation should be submitted separately to the Department Chair (or Dean if applicable) for review</a:t>
              </a: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grpSp>
        <p:nvGrpSpPr>
          <p:cNvPr id="160" name="Google Shape;160;p17">
            <a:extLst>
              <a:ext uri="{C183D7F6-B498-43B3-948B-1728B52AA6E4}">
                <adec:decorative xmlns:adec="http://schemas.microsoft.com/office/drawing/2017/decorative" val="0"/>
              </a:ext>
            </a:extLst>
          </p:cNvPr>
          <p:cNvGrpSpPr/>
          <p:nvPr/>
        </p:nvGrpSpPr>
        <p:grpSpPr>
          <a:xfrm>
            <a:off x="1838325" y="1189775"/>
            <a:ext cx="2064000" cy="3217850"/>
            <a:chOff x="1838325" y="1189775"/>
            <a:chExt cx="2064000" cy="3217850"/>
          </a:xfrm>
        </p:grpSpPr>
        <p:sp>
          <p:nvSpPr>
            <p:cNvPr id="161" name="Google Shape;161;p17"/>
            <p:cNvSpPr/>
            <p:nvPr/>
          </p:nvSpPr>
          <p:spPr>
            <a:xfrm>
              <a:off x="1838325" y="1189775"/>
              <a:ext cx="2064000" cy="669000"/>
            </a:xfrm>
            <a:prstGeom prst="chevron">
              <a:avLst>
                <a:gd name="adj" fmla="val 50000"/>
              </a:avLst>
            </a:prstGeom>
            <a:solidFill>
              <a:srgbClr val="3D3D3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2</a:t>
              </a:r>
              <a:endParaRPr>
                <a:solidFill>
                  <a:srgbClr val="FFFFFF"/>
                </a:solidFill>
                <a:latin typeface="Roboto"/>
                <a:ea typeface="Roboto"/>
                <a:cs typeface="Roboto"/>
                <a:sym typeface="Roboto"/>
              </a:endParaRPr>
            </a:p>
          </p:txBody>
        </p:sp>
        <p:sp>
          <p:nvSpPr>
            <p:cNvPr id="162" name="Google Shape;162;p17"/>
            <p:cNvSpPr txBox="1"/>
            <p:nvPr/>
          </p:nvSpPr>
          <p:spPr>
            <a:xfrm>
              <a:off x="2017250" y="2057125"/>
              <a:ext cx="1624500" cy="235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dirty="0">
                  <a:solidFill>
                    <a:schemeClr val="dk1"/>
                  </a:solidFill>
                  <a:latin typeface="Fira Sans"/>
                  <a:ea typeface="Fira Sans"/>
                  <a:cs typeface="Fira Sans"/>
                  <a:sym typeface="Fira Sans"/>
                </a:rPr>
                <a:t>Department Chair is notified by email ‘Request to Review’</a:t>
              </a:r>
              <a:endParaRPr sz="1200" dirty="0">
                <a:solidFill>
                  <a:schemeClr val="dk1"/>
                </a:solidFill>
                <a:latin typeface="Fira Sans"/>
                <a:ea typeface="Fira Sans"/>
                <a:cs typeface="Fira Sans"/>
                <a:sym typeface="Fira Sans"/>
              </a:endParaRP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grpSp>
        <p:nvGrpSpPr>
          <p:cNvPr id="163" name="Google Shape;163;p17">
            <a:extLst>
              <a:ext uri="{C183D7F6-B498-43B3-948B-1728B52AA6E4}">
                <adec:decorative xmlns:adec="http://schemas.microsoft.com/office/drawing/2017/decorative" val="0"/>
              </a:ext>
            </a:extLst>
          </p:cNvPr>
          <p:cNvGrpSpPr/>
          <p:nvPr/>
        </p:nvGrpSpPr>
        <p:grpSpPr>
          <a:xfrm>
            <a:off x="3516750" y="1189775"/>
            <a:ext cx="2064000" cy="3217850"/>
            <a:chOff x="3516750" y="1189775"/>
            <a:chExt cx="2064000" cy="3217850"/>
          </a:xfrm>
        </p:grpSpPr>
        <p:sp>
          <p:nvSpPr>
            <p:cNvPr id="164" name="Google Shape;164;p17"/>
            <p:cNvSpPr/>
            <p:nvPr/>
          </p:nvSpPr>
          <p:spPr>
            <a:xfrm>
              <a:off x="3516750" y="1189775"/>
              <a:ext cx="2064000" cy="669000"/>
            </a:xfrm>
            <a:prstGeom prst="chevron">
              <a:avLst>
                <a:gd name="adj" fmla="val 50000"/>
              </a:avLst>
            </a:prstGeom>
            <a:solidFill>
              <a:srgbClr val="41414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3</a:t>
              </a:r>
              <a:endParaRPr>
                <a:solidFill>
                  <a:srgbClr val="FFFFFF"/>
                </a:solidFill>
                <a:latin typeface="Roboto"/>
                <a:ea typeface="Roboto"/>
                <a:cs typeface="Roboto"/>
                <a:sym typeface="Roboto"/>
              </a:endParaRPr>
            </a:p>
          </p:txBody>
        </p:sp>
        <p:sp>
          <p:nvSpPr>
            <p:cNvPr id="165" name="Google Shape;165;p17"/>
            <p:cNvSpPr txBox="1"/>
            <p:nvPr/>
          </p:nvSpPr>
          <p:spPr>
            <a:xfrm>
              <a:off x="3739450" y="2057125"/>
              <a:ext cx="1624500" cy="235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dirty="0">
                  <a:solidFill>
                    <a:schemeClr val="dk1"/>
                  </a:solidFill>
                  <a:latin typeface="Fira Sans"/>
                  <a:ea typeface="Fira Sans"/>
                  <a:cs typeface="Fira Sans"/>
                  <a:sym typeface="Fira Sans"/>
                </a:rPr>
                <a:t>Department Chair (or Dean) shares packet with APT chair &amp; committee</a:t>
              </a:r>
              <a:endParaRPr sz="1200" dirty="0">
                <a:latin typeface="Roboto"/>
                <a:ea typeface="Roboto"/>
                <a:cs typeface="Roboto"/>
                <a:sym typeface="Roboto"/>
              </a:endParaRPr>
            </a:p>
          </p:txBody>
        </p:sp>
      </p:grpSp>
      <p:grpSp>
        <p:nvGrpSpPr>
          <p:cNvPr id="169" name="Google Shape;169;p17">
            <a:extLst>
              <a:ext uri="{C183D7F6-B498-43B3-948B-1728B52AA6E4}">
                <adec:decorative xmlns:adec="http://schemas.microsoft.com/office/drawing/2017/decorative" val="0"/>
              </a:ext>
            </a:extLst>
          </p:cNvPr>
          <p:cNvGrpSpPr/>
          <p:nvPr/>
        </p:nvGrpSpPr>
        <p:grpSpPr>
          <a:xfrm>
            <a:off x="5195350" y="1189775"/>
            <a:ext cx="2064000" cy="3217850"/>
            <a:chOff x="5195350" y="1189775"/>
            <a:chExt cx="2064000" cy="3217850"/>
          </a:xfrm>
        </p:grpSpPr>
        <p:sp>
          <p:nvSpPr>
            <p:cNvPr id="170" name="Google Shape;170;p17"/>
            <p:cNvSpPr/>
            <p:nvPr/>
          </p:nvSpPr>
          <p:spPr>
            <a:xfrm>
              <a:off x="5195350" y="1189775"/>
              <a:ext cx="2064000" cy="669000"/>
            </a:xfrm>
            <a:prstGeom prst="chevron">
              <a:avLst>
                <a:gd name="adj" fmla="val 50000"/>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4</a:t>
              </a:r>
              <a:endParaRPr>
                <a:solidFill>
                  <a:srgbClr val="FFFFFF"/>
                </a:solidFill>
                <a:latin typeface="Roboto"/>
                <a:ea typeface="Roboto"/>
                <a:cs typeface="Roboto"/>
                <a:sym typeface="Roboto"/>
              </a:endParaRPr>
            </a:p>
          </p:txBody>
        </p:sp>
        <p:sp>
          <p:nvSpPr>
            <p:cNvPr id="171" name="Google Shape;171;p17"/>
            <p:cNvSpPr txBox="1"/>
            <p:nvPr/>
          </p:nvSpPr>
          <p:spPr>
            <a:xfrm>
              <a:off x="5461650" y="2057125"/>
              <a:ext cx="1624500" cy="235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dirty="0">
                  <a:solidFill>
                    <a:schemeClr val="dk1"/>
                  </a:solidFill>
                  <a:latin typeface="Fira Sans"/>
                  <a:ea typeface="Fira Sans"/>
                  <a:cs typeface="Fira Sans"/>
                  <a:sym typeface="Fira Sans"/>
                </a:rPr>
                <a:t>Chair uploads APT Recom. letter, Vote Justification Forms, &amp; Chair Recom. Letter, in InfoReady</a:t>
              </a:r>
              <a:endParaRPr sz="1200" dirty="0">
                <a:latin typeface="Roboto"/>
                <a:ea typeface="Roboto"/>
                <a:cs typeface="Roboto"/>
                <a:sym typeface="Roboto"/>
              </a:endParaRPr>
            </a:p>
          </p:txBody>
        </p:sp>
      </p:grpSp>
      <p:grpSp>
        <p:nvGrpSpPr>
          <p:cNvPr id="166" name="Google Shape;166;p17">
            <a:extLst>
              <a:ext uri="{C183D7F6-B498-43B3-948B-1728B52AA6E4}">
                <adec:decorative xmlns:adec="http://schemas.microsoft.com/office/drawing/2017/decorative" val="0"/>
              </a:ext>
            </a:extLst>
          </p:cNvPr>
          <p:cNvGrpSpPr/>
          <p:nvPr/>
        </p:nvGrpSpPr>
        <p:grpSpPr>
          <a:xfrm>
            <a:off x="6874025" y="1189775"/>
            <a:ext cx="2064000" cy="3217850"/>
            <a:chOff x="6874025" y="1189775"/>
            <a:chExt cx="2064000" cy="3217850"/>
          </a:xfrm>
        </p:grpSpPr>
        <p:sp>
          <p:nvSpPr>
            <p:cNvPr id="167" name="Google Shape;167;p17"/>
            <p:cNvSpPr/>
            <p:nvPr/>
          </p:nvSpPr>
          <p:spPr>
            <a:xfrm>
              <a:off x="6874025" y="1189775"/>
              <a:ext cx="2064000" cy="669000"/>
            </a:xfrm>
            <a:prstGeom prst="chevron">
              <a:avLst>
                <a:gd name="adj" fmla="val 50000"/>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5</a:t>
              </a:r>
              <a:endParaRPr>
                <a:solidFill>
                  <a:srgbClr val="FFFFFF"/>
                </a:solidFill>
                <a:latin typeface="Roboto"/>
                <a:ea typeface="Roboto"/>
                <a:cs typeface="Roboto"/>
                <a:sym typeface="Roboto"/>
              </a:endParaRPr>
            </a:p>
          </p:txBody>
        </p:sp>
        <p:sp>
          <p:nvSpPr>
            <p:cNvPr id="168" name="Google Shape;168;p17"/>
            <p:cNvSpPr txBox="1"/>
            <p:nvPr/>
          </p:nvSpPr>
          <p:spPr>
            <a:xfrm>
              <a:off x="7183850" y="2057125"/>
              <a:ext cx="1624500" cy="235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dirty="0">
                  <a:solidFill>
                    <a:schemeClr val="dk1"/>
                  </a:solidFill>
                  <a:latin typeface="Fira Sans"/>
                  <a:ea typeface="Fira Sans"/>
                  <a:cs typeface="Fira Sans"/>
                  <a:sym typeface="Fira Sans"/>
                </a:rPr>
                <a:t>College Admin and Dean are notified by email ‘Request to Review’</a:t>
              </a:r>
              <a:endParaRPr sz="1200" dirty="0">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91" name="Google Shape;191;p18"/>
          <p:cNvSpPr txBox="1">
            <a:spLocks noGrp="1"/>
          </p:cNvSpPr>
          <p:nvPr>
            <p:ph type="title" idx="4294967295"/>
          </p:nvPr>
        </p:nvSpPr>
        <p:spPr>
          <a:xfrm>
            <a:off x="457200" y="411475"/>
            <a:ext cx="8229600" cy="457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rgbClr val="000000"/>
                </a:solidFill>
                <a:effectLst/>
                <a:uLnTx/>
                <a:uFillTx/>
                <a:latin typeface="Fira Sans"/>
                <a:ea typeface="Fira Sans"/>
                <a:cs typeface="Fira Sans"/>
                <a:sym typeface="Fira Sans"/>
              </a:rPr>
              <a:t>Summary of the Submission Process…Continued</a:t>
            </a:r>
          </a:p>
        </p:txBody>
      </p:sp>
      <p:grpSp>
        <p:nvGrpSpPr>
          <p:cNvPr id="176" name="Google Shape;176;p18">
            <a:extLst>
              <a:ext uri="{C183D7F6-B498-43B3-948B-1728B52AA6E4}">
                <adec:decorative xmlns:adec="http://schemas.microsoft.com/office/drawing/2017/decorative" val="0"/>
              </a:ext>
            </a:extLst>
          </p:cNvPr>
          <p:cNvGrpSpPr/>
          <p:nvPr/>
        </p:nvGrpSpPr>
        <p:grpSpPr>
          <a:xfrm>
            <a:off x="0" y="1189989"/>
            <a:ext cx="2214600" cy="3217636"/>
            <a:chOff x="0" y="1189989"/>
            <a:chExt cx="2214600" cy="3217636"/>
          </a:xfrm>
        </p:grpSpPr>
        <p:sp>
          <p:nvSpPr>
            <p:cNvPr id="177" name="Google Shape;177;p18"/>
            <p:cNvSpPr/>
            <p:nvPr/>
          </p:nvSpPr>
          <p:spPr>
            <a:xfrm>
              <a:off x="0" y="1189989"/>
              <a:ext cx="2214600" cy="669000"/>
            </a:xfrm>
            <a:prstGeom prst="homePlate">
              <a:avLst>
                <a:gd name="adj" fmla="val 50000"/>
              </a:avLst>
            </a:prstGeom>
            <a:solidFill>
              <a:srgbClr val="2F2F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dirty="0">
                  <a:solidFill>
                    <a:srgbClr val="FFFFFF"/>
                  </a:solidFill>
                  <a:latin typeface="Roboto"/>
                  <a:ea typeface="Roboto"/>
                  <a:cs typeface="Roboto"/>
                  <a:sym typeface="Roboto"/>
                </a:rPr>
                <a:t>*Step 6 </a:t>
              </a:r>
              <a:endParaRPr dirty="0">
                <a:solidFill>
                  <a:srgbClr val="FFFFFF"/>
                </a:solidFill>
                <a:latin typeface="Roboto"/>
                <a:ea typeface="Roboto"/>
                <a:cs typeface="Roboto"/>
                <a:sym typeface="Roboto"/>
              </a:endParaRPr>
            </a:p>
          </p:txBody>
        </p:sp>
        <p:sp>
          <p:nvSpPr>
            <p:cNvPr id="178" name="Google Shape;178;p18"/>
            <p:cNvSpPr txBox="1"/>
            <p:nvPr/>
          </p:nvSpPr>
          <p:spPr>
            <a:xfrm>
              <a:off x="295050" y="2057125"/>
              <a:ext cx="1624500" cy="235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dirty="0">
                  <a:latin typeface="Fira Sans" panose="020B0503050000020004" pitchFamily="34" charset="0"/>
                  <a:ea typeface="Roboto"/>
                  <a:cs typeface="Roboto"/>
                  <a:sym typeface="Roboto"/>
                </a:rPr>
                <a:t>College Admins  review the submissions and if any required documents are missing, request them from the faculty member or Department Chair. </a:t>
              </a:r>
              <a:endParaRPr sz="1100" dirty="0">
                <a:latin typeface="Fira Sans" panose="020B0503050000020004" pitchFamily="34" charset="0"/>
                <a:ea typeface="Roboto"/>
                <a:cs typeface="Roboto"/>
                <a:sym typeface="Roboto"/>
              </a:endParaRPr>
            </a:p>
          </p:txBody>
        </p:sp>
      </p:grpSp>
      <p:grpSp>
        <p:nvGrpSpPr>
          <p:cNvPr id="179" name="Google Shape;179;p18">
            <a:extLst>
              <a:ext uri="{C183D7F6-B498-43B3-948B-1728B52AA6E4}">
                <adec:decorative xmlns:adec="http://schemas.microsoft.com/office/drawing/2017/decorative" val="0"/>
              </a:ext>
            </a:extLst>
          </p:cNvPr>
          <p:cNvGrpSpPr/>
          <p:nvPr/>
        </p:nvGrpSpPr>
        <p:grpSpPr>
          <a:xfrm>
            <a:off x="1838325" y="1189775"/>
            <a:ext cx="2064000" cy="3217850"/>
            <a:chOff x="1838325" y="1189775"/>
            <a:chExt cx="2064000" cy="3217850"/>
          </a:xfrm>
        </p:grpSpPr>
        <p:sp>
          <p:nvSpPr>
            <p:cNvPr id="180" name="Google Shape;180;p18"/>
            <p:cNvSpPr/>
            <p:nvPr/>
          </p:nvSpPr>
          <p:spPr>
            <a:xfrm>
              <a:off x="1838325" y="1189775"/>
              <a:ext cx="2064000" cy="669000"/>
            </a:xfrm>
            <a:prstGeom prst="chevron">
              <a:avLst>
                <a:gd name="adj" fmla="val 50000"/>
              </a:avLst>
            </a:prstGeom>
            <a:solidFill>
              <a:srgbClr val="3D3D3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7</a:t>
              </a:r>
              <a:endParaRPr>
                <a:solidFill>
                  <a:srgbClr val="FFFFFF"/>
                </a:solidFill>
                <a:latin typeface="Roboto"/>
                <a:ea typeface="Roboto"/>
                <a:cs typeface="Roboto"/>
                <a:sym typeface="Roboto"/>
              </a:endParaRPr>
            </a:p>
          </p:txBody>
        </p:sp>
        <p:sp>
          <p:nvSpPr>
            <p:cNvPr id="181" name="Google Shape;181;p18"/>
            <p:cNvSpPr txBox="1"/>
            <p:nvPr/>
          </p:nvSpPr>
          <p:spPr>
            <a:xfrm>
              <a:off x="2017250" y="2057125"/>
              <a:ext cx="1624500" cy="235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dirty="0">
                  <a:latin typeface="Fira Sans" panose="020B0503050000020004" pitchFamily="34" charset="0"/>
                  <a:ea typeface="Roboto"/>
                  <a:cs typeface="Roboto"/>
                  <a:sym typeface="Roboto"/>
                </a:rPr>
                <a:t>Once the submission has been reviewed by the College Admin and Dean, the Admin will upload any missing documents and the Dean’s recommendation letter into InfoReady.</a:t>
              </a:r>
              <a:endParaRPr sz="1100" dirty="0">
                <a:latin typeface="Fira Sans" panose="020B0503050000020004" pitchFamily="34" charset="0"/>
                <a:ea typeface="Roboto"/>
                <a:cs typeface="Roboto"/>
                <a:sym typeface="Roboto"/>
              </a:endParaRPr>
            </a:p>
          </p:txBody>
        </p:sp>
      </p:grpSp>
      <p:grpSp>
        <p:nvGrpSpPr>
          <p:cNvPr id="182" name="Google Shape;182;p18">
            <a:extLst>
              <a:ext uri="{C183D7F6-B498-43B3-948B-1728B52AA6E4}">
                <adec:decorative xmlns:adec="http://schemas.microsoft.com/office/drawing/2017/decorative" val="0"/>
              </a:ext>
            </a:extLst>
          </p:cNvPr>
          <p:cNvGrpSpPr/>
          <p:nvPr/>
        </p:nvGrpSpPr>
        <p:grpSpPr>
          <a:xfrm>
            <a:off x="3516750" y="1189775"/>
            <a:ext cx="2064000" cy="3217850"/>
            <a:chOff x="3516750" y="1189775"/>
            <a:chExt cx="2064000" cy="3217850"/>
          </a:xfrm>
        </p:grpSpPr>
        <p:sp>
          <p:nvSpPr>
            <p:cNvPr id="183" name="Google Shape;183;p18"/>
            <p:cNvSpPr/>
            <p:nvPr/>
          </p:nvSpPr>
          <p:spPr>
            <a:xfrm>
              <a:off x="3516750" y="1189775"/>
              <a:ext cx="2064000" cy="669000"/>
            </a:xfrm>
            <a:prstGeom prst="chevron">
              <a:avLst>
                <a:gd name="adj" fmla="val 50000"/>
              </a:avLst>
            </a:prstGeom>
            <a:solidFill>
              <a:srgbClr val="41414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8</a:t>
              </a:r>
              <a:endParaRPr>
                <a:solidFill>
                  <a:srgbClr val="FFFFFF"/>
                </a:solidFill>
                <a:latin typeface="Roboto"/>
                <a:ea typeface="Roboto"/>
                <a:cs typeface="Roboto"/>
                <a:sym typeface="Roboto"/>
              </a:endParaRPr>
            </a:p>
          </p:txBody>
        </p:sp>
        <p:sp>
          <p:nvSpPr>
            <p:cNvPr id="184" name="Google Shape;184;p18"/>
            <p:cNvSpPr txBox="1"/>
            <p:nvPr/>
          </p:nvSpPr>
          <p:spPr>
            <a:xfrm>
              <a:off x="3739450" y="2057125"/>
              <a:ext cx="1624500" cy="235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dirty="0">
                  <a:latin typeface="Fira Sans" panose="020B0503050000020004" pitchFamily="34" charset="0"/>
                  <a:ea typeface="Roboto"/>
                  <a:cs typeface="Roboto"/>
                  <a:sym typeface="Roboto"/>
                </a:rPr>
                <a:t>College Dean reviews materials and provides a recommendation letter to their Admin. The College Dean’s review will have an option to Approve or Not Approve the application. </a:t>
              </a:r>
              <a:endParaRPr sz="1100" dirty="0">
                <a:latin typeface="Fira Sans" panose="020B0503050000020004" pitchFamily="34" charset="0"/>
                <a:ea typeface="Roboto"/>
                <a:cs typeface="Roboto"/>
                <a:sym typeface="Roboto"/>
              </a:endParaRPr>
            </a:p>
          </p:txBody>
        </p:sp>
      </p:grpSp>
      <p:grpSp>
        <p:nvGrpSpPr>
          <p:cNvPr id="188" name="Google Shape;188;p18">
            <a:extLst>
              <a:ext uri="{C183D7F6-B498-43B3-948B-1728B52AA6E4}">
                <adec:decorative xmlns:adec="http://schemas.microsoft.com/office/drawing/2017/decorative" val="0"/>
              </a:ext>
            </a:extLst>
          </p:cNvPr>
          <p:cNvGrpSpPr/>
          <p:nvPr/>
        </p:nvGrpSpPr>
        <p:grpSpPr>
          <a:xfrm>
            <a:off x="5195350" y="1189775"/>
            <a:ext cx="2064000" cy="3217850"/>
            <a:chOff x="5195350" y="1189775"/>
            <a:chExt cx="2064000" cy="3217850"/>
          </a:xfrm>
        </p:grpSpPr>
        <p:sp>
          <p:nvSpPr>
            <p:cNvPr id="189" name="Google Shape;189;p18"/>
            <p:cNvSpPr/>
            <p:nvPr/>
          </p:nvSpPr>
          <p:spPr>
            <a:xfrm>
              <a:off x="5195350" y="1189775"/>
              <a:ext cx="2064000" cy="669000"/>
            </a:xfrm>
            <a:prstGeom prst="chevron">
              <a:avLst>
                <a:gd name="adj" fmla="val 50000"/>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9 </a:t>
              </a:r>
              <a:endParaRPr>
                <a:solidFill>
                  <a:srgbClr val="FFFFFF"/>
                </a:solidFill>
                <a:latin typeface="Roboto"/>
                <a:ea typeface="Roboto"/>
                <a:cs typeface="Roboto"/>
                <a:sym typeface="Roboto"/>
              </a:endParaRPr>
            </a:p>
          </p:txBody>
        </p:sp>
        <p:sp>
          <p:nvSpPr>
            <p:cNvPr id="190" name="Google Shape;190;p18"/>
            <p:cNvSpPr txBox="1"/>
            <p:nvPr/>
          </p:nvSpPr>
          <p:spPr>
            <a:xfrm>
              <a:off x="5461650" y="2057125"/>
              <a:ext cx="1624500" cy="235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latin typeface="Fira Sans" panose="020B0503050000020004" pitchFamily="34" charset="0"/>
                  <a:ea typeface="Roboto"/>
                  <a:cs typeface="Roboto"/>
                  <a:sym typeface="Roboto"/>
                </a:rPr>
                <a:t>Once all reviews have been completed, Academic Affairs will have all materials in InfoReady for the next level of approval. College Admins will need to complete the ‘Summary of Recommendation Action Sheets’ and email to Lauren Davis and the Senior Vice Provost.</a:t>
              </a:r>
              <a:endParaRPr sz="1000" dirty="0">
                <a:latin typeface="Fira Sans" panose="020B0503050000020004" pitchFamily="34" charset="0"/>
                <a:ea typeface="Roboto"/>
                <a:cs typeface="Roboto"/>
                <a:sym typeface="Roboto"/>
              </a:endParaRPr>
            </a:p>
          </p:txBody>
        </p:sp>
      </p:grpSp>
      <p:grpSp>
        <p:nvGrpSpPr>
          <p:cNvPr id="185" name="Google Shape;185;p18">
            <a:extLst>
              <a:ext uri="{C183D7F6-B498-43B3-948B-1728B52AA6E4}">
                <adec:decorative xmlns:adec="http://schemas.microsoft.com/office/drawing/2017/decorative" val="0"/>
              </a:ext>
            </a:extLst>
          </p:cNvPr>
          <p:cNvGrpSpPr/>
          <p:nvPr/>
        </p:nvGrpSpPr>
        <p:grpSpPr>
          <a:xfrm>
            <a:off x="6874025" y="1189775"/>
            <a:ext cx="2064000" cy="3217850"/>
            <a:chOff x="6874025" y="1189775"/>
            <a:chExt cx="2064000" cy="3217850"/>
          </a:xfrm>
        </p:grpSpPr>
        <p:sp>
          <p:nvSpPr>
            <p:cNvPr id="186" name="Google Shape;186;p18"/>
            <p:cNvSpPr/>
            <p:nvPr/>
          </p:nvSpPr>
          <p:spPr>
            <a:xfrm>
              <a:off x="6874025" y="1189775"/>
              <a:ext cx="2064000" cy="669000"/>
            </a:xfrm>
            <a:prstGeom prst="chevron">
              <a:avLst>
                <a:gd name="adj" fmla="val 50000"/>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Step 10</a:t>
              </a:r>
              <a:endParaRPr>
                <a:solidFill>
                  <a:srgbClr val="FFFFFF"/>
                </a:solidFill>
                <a:latin typeface="Roboto"/>
                <a:ea typeface="Roboto"/>
                <a:cs typeface="Roboto"/>
                <a:sym typeface="Roboto"/>
              </a:endParaRPr>
            </a:p>
          </p:txBody>
        </p:sp>
        <p:sp>
          <p:nvSpPr>
            <p:cNvPr id="187" name="Google Shape;187;p18"/>
            <p:cNvSpPr txBox="1"/>
            <p:nvPr/>
          </p:nvSpPr>
          <p:spPr>
            <a:xfrm>
              <a:off x="7183850" y="2057125"/>
              <a:ext cx="1624500" cy="23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dk1"/>
                  </a:solidFill>
                  <a:latin typeface="Fira Sans" panose="020B0503050000020004" pitchFamily="34" charset="0"/>
                  <a:ea typeface="Roboto"/>
                  <a:cs typeface="Roboto"/>
                  <a:sym typeface="Roboto"/>
                </a:rPr>
                <a:t>The Senior Vice Provost and Provost review faculty submissions for approval.</a:t>
              </a:r>
              <a:endParaRPr sz="1100" dirty="0">
                <a:latin typeface="Fira Sans" panose="020B0503050000020004" pitchFamily="34" charset="0"/>
                <a:ea typeface="Roboto"/>
                <a:cs typeface="Roboto"/>
                <a:sym typeface="Roboto"/>
              </a:endParaRPr>
            </a:p>
            <a:p>
              <a:pPr marL="0" lvl="0" indent="0" algn="l" rtl="0">
                <a:lnSpc>
                  <a:spcPct val="115000"/>
                </a:lnSpc>
                <a:spcBef>
                  <a:spcPts val="0"/>
                </a:spcBef>
                <a:spcAft>
                  <a:spcPts val="0"/>
                </a:spcAft>
                <a:buNone/>
              </a:pPr>
              <a:endParaRPr sz="1100" dirty="0">
                <a:latin typeface="Fira Sans" panose="020B0503050000020004" pitchFamily="34" charset="0"/>
                <a:ea typeface="Roboto"/>
                <a:cs typeface="Roboto"/>
                <a:sym typeface="Roboto"/>
              </a:endParaRPr>
            </a:p>
            <a:p>
              <a:pPr marL="0" lvl="0" indent="0" algn="l" rtl="0">
                <a:lnSpc>
                  <a:spcPct val="115000"/>
                </a:lnSpc>
                <a:spcBef>
                  <a:spcPts val="0"/>
                </a:spcBef>
                <a:spcAft>
                  <a:spcPts val="0"/>
                </a:spcAft>
                <a:buNone/>
              </a:pPr>
              <a:r>
                <a:rPr lang="en" sz="1100" dirty="0">
                  <a:latin typeface="Fira Sans" panose="020B0503050000020004" pitchFamily="34" charset="0"/>
                  <a:ea typeface="Roboto"/>
                  <a:cs typeface="Roboto"/>
                  <a:sym typeface="Roboto"/>
                </a:rPr>
                <a:t>Approved materials will be submitted to the Board of Trustees for approval during their annual March meeting.</a:t>
              </a:r>
              <a:endParaRPr sz="1100" dirty="0">
                <a:latin typeface="Fira Sans" panose="020B0503050000020004" pitchFamily="34" charset="0"/>
                <a:ea typeface="Roboto"/>
                <a:cs typeface="Roboto"/>
                <a:sym typeface="Roboto"/>
              </a:endParaRPr>
            </a:p>
          </p:txBody>
        </p:sp>
      </p:grpSp>
      <p:sp>
        <p:nvSpPr>
          <p:cNvPr id="192" name="Google Shape;192;p18"/>
          <p:cNvSpPr txBox="1"/>
          <p:nvPr/>
        </p:nvSpPr>
        <p:spPr>
          <a:xfrm>
            <a:off x="605125" y="4407625"/>
            <a:ext cx="3461400" cy="3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Times New Roman"/>
                <a:ea typeface="Times New Roman"/>
                <a:cs typeface="Times New Roman"/>
                <a:sym typeface="Times New Roman"/>
              </a:rPr>
              <a:t>* = These steps are happening at the same time.</a:t>
            </a: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txBox="1">
            <a:spLocks noGrp="1"/>
          </p:cNvSpPr>
          <p:nvPr>
            <p:ph type="title" idx="4294967295"/>
          </p:nvPr>
        </p:nvSpPr>
        <p:spPr>
          <a:xfrm>
            <a:off x="189300" y="366650"/>
            <a:ext cx="8766236" cy="75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 How does a faculty member apply for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promotion and tenure?</a:t>
            </a:r>
          </a:p>
        </p:txBody>
      </p:sp>
      <p:sp>
        <p:nvSpPr>
          <p:cNvPr id="198" name="Google Shape;198;p19"/>
          <p:cNvSpPr txBox="1"/>
          <p:nvPr/>
        </p:nvSpPr>
        <p:spPr>
          <a:xfrm>
            <a:off x="725100" y="1560216"/>
            <a:ext cx="3530400" cy="28603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Fira Sans" panose="020B0503050000020004" pitchFamily="34" charset="0"/>
                <a:ea typeface="Times New Roman"/>
                <a:cs typeface="Times New Roman"/>
                <a:sym typeface="Times New Roman"/>
              </a:rPr>
              <a:t>Login to </a:t>
            </a:r>
            <a:r>
              <a:rPr lang="en" u="sng" dirty="0">
                <a:solidFill>
                  <a:schemeClr val="hlink"/>
                </a:solidFill>
                <a:latin typeface="Fira Sans" panose="020B0503050000020004" pitchFamily="34" charset="0"/>
                <a:ea typeface="Times New Roman"/>
                <a:cs typeface="Times New Roman"/>
                <a:sym typeface="Times New Roman"/>
                <a:hlinkClick r:id="rId3"/>
              </a:rPr>
              <a:t>InfoReady</a:t>
            </a:r>
            <a:r>
              <a:rPr lang="en" dirty="0">
                <a:solidFill>
                  <a:schemeClr val="dk1"/>
                </a:solidFill>
                <a:latin typeface="Fira Sans" panose="020B0503050000020004" pitchFamily="34" charset="0"/>
                <a:ea typeface="Times New Roman"/>
                <a:cs typeface="Times New Roman"/>
                <a:sym typeface="Times New Roman"/>
              </a:rPr>
              <a:t>:</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Link provided on the Academic Affairs Resources &amp; Forms page</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Link also provided in the Academic Affairs Standard Operating Procedures (AASOPs)</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Sign in using your AppState credentials </a:t>
            </a:r>
            <a:endParaRPr dirty="0">
              <a:solidFill>
                <a:schemeClr val="dk1"/>
              </a:solidFill>
              <a:latin typeface="Fira Sans" panose="020B0503050000020004" pitchFamily="34" charset="0"/>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p:txBody>
      </p:sp>
      <p:pic>
        <p:nvPicPr>
          <p:cNvPr id="199" name="Google Shape;199;p1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255500" y="1560216"/>
            <a:ext cx="4583700" cy="24209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47895D03-A4B5-40B0-8B3D-64AF8F049D0C}"/>
              </a:ext>
            </a:extLst>
          </p:cNvPr>
          <p:cNvSpPr>
            <a:spLocks noGrp="1"/>
          </p:cNvSpPr>
          <p:nvPr>
            <p:ph type="title" idx="4294967295"/>
          </p:nvPr>
        </p:nvSpPr>
        <p:spPr>
          <a:xfrm>
            <a:off x="661916" y="-1878440"/>
            <a:ext cx="8229600" cy="771600"/>
          </a:xfrm>
        </p:spPr>
        <p:txBody>
          <a:bodyPr/>
          <a:lstStyle/>
          <a:p>
            <a:r>
              <a:rPr lang="en-US" dirty="0"/>
              <a:t>The</a:t>
            </a:r>
            <a:r>
              <a:rPr lang="en-US" baseline="0" dirty="0"/>
              <a:t> Application process in </a:t>
            </a:r>
            <a:r>
              <a:rPr lang="en-US" baseline="0" dirty="0" err="1"/>
              <a:t>InfoReady</a:t>
            </a:r>
            <a:endParaRPr lang="en-US" dirty="0"/>
          </a:p>
        </p:txBody>
      </p:sp>
      <p:sp>
        <p:nvSpPr>
          <p:cNvPr id="204" name="Google Shape;204;p20"/>
          <p:cNvSpPr txBox="1"/>
          <p:nvPr/>
        </p:nvSpPr>
        <p:spPr>
          <a:xfrm>
            <a:off x="6243425" y="743775"/>
            <a:ext cx="2482800" cy="3634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If you have reviews to complete or an application submitted, you will see them in blue. </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To apply, click on  Promotion &amp; Tenure AY 25-26</a:t>
            </a:r>
            <a:endParaRPr dirty="0">
              <a:solidFill>
                <a:schemeClr val="dk1"/>
              </a:solidFill>
              <a:latin typeface="Fira Sans" panose="020B0503050000020004" pitchFamily="34" charset="0"/>
              <a:ea typeface="Times New Roman"/>
              <a:cs typeface="Times New Roman"/>
              <a:sym typeface="Times New Roman"/>
            </a:endParaRPr>
          </a:p>
        </p:txBody>
      </p:sp>
      <p:pic>
        <p:nvPicPr>
          <p:cNvPr id="205" name="Google Shape;205;p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152400"/>
            <a:ext cx="5938625" cy="48127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21"/>
          <p:cNvSpPr txBox="1"/>
          <p:nvPr/>
        </p:nvSpPr>
        <p:spPr>
          <a:xfrm>
            <a:off x="5384425" y="513300"/>
            <a:ext cx="3488400" cy="3771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Make sure faculty members review the description of the submission process. This area also provides links to the Faculty Handbook, Academic Affairs Standard Operating Procedures (AASOPs), and an example of a one-page summary vita.</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Clicking the PDF will open the supporting documents listed.</a:t>
            </a:r>
            <a:endParaRPr dirty="0">
              <a:solidFill>
                <a:schemeClr val="dk1"/>
              </a:solidFill>
              <a:latin typeface="Fira Sans" panose="020B0503050000020004" pitchFamily="34" charset="0"/>
              <a:ea typeface="Times New Roman"/>
              <a:cs typeface="Times New Roman"/>
              <a:sym typeface="Times New Roman"/>
            </a:endParaRPr>
          </a:p>
        </p:txBody>
      </p:sp>
      <p:pic>
        <p:nvPicPr>
          <p:cNvPr id="210" name="Google Shape;210;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875" y="152400"/>
            <a:ext cx="5068425"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2"/>
          <p:cNvSpPr txBox="1">
            <a:spLocks noGrp="1"/>
          </p:cNvSpPr>
          <p:nvPr>
            <p:ph type="title" idx="4294967295"/>
          </p:nvPr>
        </p:nvSpPr>
        <p:spPr>
          <a:xfrm>
            <a:off x="500576" y="447775"/>
            <a:ext cx="5823899" cy="56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Helpful tips when completing page 1 of the application submission:</a:t>
            </a:r>
          </a:p>
        </p:txBody>
      </p:sp>
      <p:sp>
        <p:nvSpPr>
          <p:cNvPr id="217" name="Google Shape;217;p22"/>
          <p:cNvSpPr txBox="1"/>
          <p:nvPr/>
        </p:nvSpPr>
        <p:spPr>
          <a:xfrm>
            <a:off x="454950" y="1507300"/>
            <a:ext cx="5182500" cy="3045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It is helpful to use the one-page summary vita as a </a:t>
            </a:r>
            <a:r>
              <a:rPr lang="en" b="1" dirty="0">
                <a:solidFill>
                  <a:schemeClr val="dk1"/>
                </a:solidFill>
                <a:latin typeface="Fira Sans" panose="020B0503050000020004" pitchFamily="34" charset="0"/>
                <a:ea typeface="Times New Roman"/>
                <a:cs typeface="Times New Roman"/>
                <a:sym typeface="Times New Roman"/>
              </a:rPr>
              <a:t>template and guide</a:t>
            </a:r>
            <a:r>
              <a:rPr lang="en" dirty="0">
                <a:solidFill>
                  <a:schemeClr val="dk1"/>
                </a:solidFill>
                <a:latin typeface="Fira Sans" panose="020B0503050000020004" pitchFamily="34" charset="0"/>
                <a:ea typeface="Times New Roman"/>
                <a:cs typeface="Times New Roman"/>
                <a:sym typeface="Times New Roman"/>
              </a:rPr>
              <a:t> when completing the 1st page of the application. You can print it out or even enter your information in the template to ensure you do not go over the one-page limit</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You can ‘</a:t>
            </a:r>
            <a:r>
              <a:rPr lang="en" b="1" dirty="0">
                <a:solidFill>
                  <a:schemeClr val="dk1"/>
                </a:solidFill>
                <a:latin typeface="Fira Sans" panose="020B0503050000020004" pitchFamily="34" charset="0"/>
                <a:ea typeface="Times New Roman"/>
                <a:cs typeface="Times New Roman"/>
                <a:sym typeface="Times New Roman"/>
              </a:rPr>
              <a:t>Save as Draft</a:t>
            </a:r>
            <a:r>
              <a:rPr lang="en" dirty="0">
                <a:solidFill>
                  <a:schemeClr val="dk1"/>
                </a:solidFill>
                <a:latin typeface="Fira Sans" panose="020B0503050000020004" pitchFamily="34" charset="0"/>
                <a:ea typeface="Times New Roman"/>
                <a:cs typeface="Times New Roman"/>
                <a:sym typeface="Times New Roman"/>
              </a:rPr>
              <a:t>’ if you need more time to compile your supporting documents</a:t>
            </a:r>
            <a:endParaRPr dirty="0">
              <a:solidFill>
                <a:schemeClr val="dk1"/>
              </a:solidFill>
              <a:latin typeface="Fira Sans" panose="020B0503050000020004" pitchFamily="34" charset="0"/>
              <a:ea typeface="Times New Roman"/>
              <a:cs typeface="Times New Roman"/>
              <a:sym typeface="Times New Roman"/>
            </a:endParaRPr>
          </a:p>
          <a:p>
            <a:pPr marL="457200" lvl="0" indent="0" algn="l" rtl="0">
              <a:spcBef>
                <a:spcPts val="0"/>
              </a:spcBef>
              <a:spcAft>
                <a:spcPts val="0"/>
              </a:spcAft>
              <a:buNone/>
            </a:pPr>
            <a:endParaRPr dirty="0">
              <a:solidFill>
                <a:schemeClr val="dk1"/>
              </a:solidFill>
              <a:latin typeface="Fira Sans" panose="020B0503050000020004" pitchFamily="34" charset="0"/>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 dirty="0">
                <a:solidFill>
                  <a:schemeClr val="dk1"/>
                </a:solidFill>
                <a:latin typeface="Fira Sans" panose="020B0503050000020004" pitchFamily="34" charset="0"/>
                <a:ea typeface="Times New Roman"/>
                <a:cs typeface="Times New Roman"/>
                <a:sym typeface="Times New Roman"/>
              </a:rPr>
              <a:t>Once you submit your application, you </a:t>
            </a:r>
            <a:r>
              <a:rPr lang="en" b="1" dirty="0">
                <a:solidFill>
                  <a:schemeClr val="dk1"/>
                </a:solidFill>
                <a:latin typeface="Fira Sans" panose="020B0503050000020004" pitchFamily="34" charset="0"/>
                <a:ea typeface="Times New Roman"/>
                <a:cs typeface="Times New Roman"/>
                <a:sym typeface="Times New Roman"/>
              </a:rPr>
              <a:t>cannot</a:t>
            </a:r>
            <a:r>
              <a:rPr lang="en" dirty="0">
                <a:solidFill>
                  <a:schemeClr val="dk1"/>
                </a:solidFill>
                <a:latin typeface="Fira Sans" panose="020B0503050000020004" pitchFamily="34" charset="0"/>
                <a:ea typeface="Times New Roman"/>
                <a:cs typeface="Times New Roman"/>
                <a:sym typeface="Times New Roman"/>
              </a:rPr>
              <a:t> edit. You will need to contact your Department Chair or Dean and ask that the application be deleted and you will need to reapply.</a:t>
            </a:r>
            <a:endParaRPr dirty="0">
              <a:solidFill>
                <a:schemeClr val="dk1"/>
              </a:solidFill>
              <a:latin typeface="Fira Sans" panose="020B0503050000020004" pitchFamily="34" charset="0"/>
              <a:ea typeface="Times New Roman"/>
              <a:cs typeface="Times New Roman"/>
              <a:sym typeface="Times New Roman"/>
            </a:endParaRPr>
          </a:p>
        </p:txBody>
      </p:sp>
      <p:pic>
        <p:nvPicPr>
          <p:cNvPr id="218" name="Google Shape;218;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24475" y="697625"/>
            <a:ext cx="2318949" cy="3476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idx="4294967295"/>
          </p:nvPr>
        </p:nvSpPr>
        <p:spPr>
          <a:xfrm>
            <a:off x="195444" y="461715"/>
            <a:ext cx="8760091" cy="379755"/>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dk1"/>
                </a:solidFill>
                <a:effectLst/>
                <a:uLnTx/>
                <a:uFillTx/>
                <a:latin typeface="Fira Sans" panose="020B0503050000020004" pitchFamily="34" charset="0"/>
                <a:ea typeface="Times New Roman"/>
                <a:cs typeface="Times New Roman"/>
                <a:sym typeface="Times New Roman"/>
              </a:rPr>
              <a:t>Faculty member submission process video</a:t>
            </a:r>
          </a:p>
        </p:txBody>
      </p:sp>
      <p:pic>
        <p:nvPicPr>
          <p:cNvPr id="2" name="Faculty_Promotion_and_Tenure_Application_Process_(1)_(Source)" descr="Faculty member submission process video. Please read the instructions carefully and when you are ready, click apply.">
            <a:hlinkClick r:id="" action="ppaction://media"/>
            <a:extLst>
              <a:ext uri="{FF2B5EF4-FFF2-40B4-BE49-F238E27FC236}">
                <a16:creationId xmlns:a16="http://schemas.microsoft.com/office/drawing/2014/main" id="{F890662B-0A72-4691-AB60-5282161507B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EE3D82F-D5F6-46DA-886F-464BC2EF0B88}" label="Faculty_Promotion_and_Tenure_Application_Process (1) (1)" lang="" r:embed="rId5"/>
                        </p173:trackLst>
                      </p173:tracksInfo>
                    </p:ext>
                  </p14:extLst>
                </p14:media>
              </p:ext>
            </p:extLst>
          </p:nvPr>
        </p:nvPicPr>
        <p:blipFill>
          <a:blip r:embed="rId6"/>
          <a:stretch>
            <a:fillRect/>
          </a:stretch>
        </p:blipFill>
        <p:spPr>
          <a:xfrm>
            <a:off x="1229948" y="1064666"/>
            <a:ext cx="6684103" cy="322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1802</TotalTime>
  <Words>1320</Words>
  <Application>Microsoft Office PowerPoint</Application>
  <PresentationFormat>On-screen Show (16:9)</PresentationFormat>
  <Paragraphs>157</Paragraphs>
  <Slides>26</Slides>
  <Notes>26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Fira Sans Medium</vt:lpstr>
      <vt:lpstr>Times New Roman</vt:lpstr>
      <vt:lpstr>Fira Sans</vt:lpstr>
      <vt:lpstr>Fira Sans Light</vt:lpstr>
      <vt:lpstr>Roboto</vt:lpstr>
      <vt:lpstr>Arial</vt:lpstr>
      <vt:lpstr>Office Theme</vt:lpstr>
      <vt:lpstr>Faculty Promotion and Tenure Submission with InfoReady </vt:lpstr>
      <vt:lpstr>What is InfoReady?</vt:lpstr>
      <vt:lpstr>Summary of the Submission Process</vt:lpstr>
      <vt:lpstr>Summary of the Submission Process…Continued</vt:lpstr>
      <vt:lpstr> How does a faculty member apply for  promotion and tenure?</vt:lpstr>
      <vt:lpstr>The Application process in InfoReady</vt:lpstr>
      <vt:lpstr>PowerPoint Presentation</vt:lpstr>
      <vt:lpstr>Helpful tips when completing page 1 of the application submission:</vt:lpstr>
      <vt:lpstr>Faculty member submission process video</vt:lpstr>
      <vt:lpstr>PowerPoint Presentation</vt:lpstr>
      <vt:lpstr>PowerPoint Presentation</vt:lpstr>
      <vt:lpstr>Email notification to the faculty member after submission:</vt:lpstr>
      <vt:lpstr>Department Chair email notification</vt:lpstr>
      <vt:lpstr>Department Chair Review Process</vt:lpstr>
      <vt:lpstr>Department Chair Review Process</vt:lpstr>
      <vt:lpstr>Department Chair  Review Process</vt:lpstr>
      <vt:lpstr>Faculty member submission PDF packet</vt:lpstr>
      <vt:lpstr>Department Chair  Review Process</vt:lpstr>
      <vt:lpstr>Dean’s Office Administrator and Dean Review Process</vt:lpstr>
      <vt:lpstr>Dean’s Office Administrator and Dean Review Process</vt:lpstr>
      <vt:lpstr>Dean’s Office Administrator Review</vt:lpstr>
      <vt:lpstr>Dean’s Review and Approval</vt:lpstr>
      <vt:lpstr>Review Process Continued…</vt:lpstr>
      <vt:lpstr>Reviewer (Chair/Admin/Dean) Due Dates in InfoReady</vt:lpstr>
      <vt:lpstr>Additional Resources: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Lauren Rachele</dc:creator>
  <cp:lastModifiedBy>Davis, Lauren Rachele</cp:lastModifiedBy>
  <cp:revision>30</cp:revision>
  <dcterms:modified xsi:type="dcterms:W3CDTF">2025-06-24T18:25:12Z</dcterms:modified>
</cp:coreProperties>
</file>