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7" r:id="rId2"/>
  </p:sldMasterIdLst>
  <p:notesMasterIdLst>
    <p:notesMasterId r:id="rId6"/>
  </p:notesMasterIdLst>
  <p:sldIdLst>
    <p:sldId id="105885" r:id="rId3"/>
    <p:sldId id="105886" r:id="rId4"/>
    <p:sldId id="1058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93"/>
    <p:restoredTop sz="96327"/>
  </p:normalViewPr>
  <p:slideViewPr>
    <p:cSldViewPr snapToGrid="0">
      <p:cViewPr varScale="1">
        <p:scale>
          <a:sx n="79" d="100"/>
          <a:sy n="79" d="100"/>
        </p:scale>
        <p:origin x="22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0CCDE-01EF-E340-904E-A5646503438F}" type="datetimeFigureOut">
              <a:rPr lang="en-US" smtClean="0"/>
              <a:t>12/1/22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349BD-4847-CB4D-B035-B9EC9D8A0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0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numCol="1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17" name="Google Shape;117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numCol="1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numCol="1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2587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numCol="1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191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1 column" type="obj">
  <p:cSld name="Title and Content - 1 colum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6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6"/>
          <p:cNvSpPr/>
          <p:nvPr/>
        </p:nvSpPr>
        <p:spPr>
          <a:xfrm>
            <a:off x="254001" y="270992"/>
            <a:ext cx="11683049" cy="14196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6"/>
          <p:cNvSpPr txBox="1">
            <a:spLocks noGrp="1"/>
          </p:cNvSpPr>
          <p:nvPr>
            <p:ph type="title"/>
          </p:nvPr>
        </p:nvSpPr>
        <p:spPr>
          <a:xfrm>
            <a:off x="604435" y="0"/>
            <a:ext cx="10749367" cy="1690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body" idx="1"/>
          </p:nvPr>
        </p:nvSpPr>
        <p:spPr>
          <a:xfrm>
            <a:off x="838202" y="1968740"/>
            <a:ext cx="10515599" cy="4023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16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25" name="Google Shape;25;p16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2389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6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6"/>
          <p:cNvSpPr/>
          <p:nvPr/>
        </p:nvSpPr>
        <p:spPr>
          <a:xfrm>
            <a:off x="254951" y="262784"/>
            <a:ext cx="11682101" cy="4922147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6"/>
          <p:cNvSpPr txBox="1">
            <a:spLocks noGrp="1"/>
          </p:cNvSpPr>
          <p:nvPr>
            <p:ph type="title"/>
          </p:nvPr>
        </p:nvSpPr>
        <p:spPr>
          <a:xfrm>
            <a:off x="864243" y="944433"/>
            <a:ext cx="10463515" cy="279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44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6"/>
          <p:cNvSpPr txBox="1">
            <a:spLocks noGrp="1"/>
          </p:cNvSpPr>
          <p:nvPr>
            <p:ph type="body" idx="1"/>
          </p:nvPr>
        </p:nvSpPr>
        <p:spPr>
          <a:xfrm>
            <a:off x="1374676" y="4109013"/>
            <a:ext cx="9442648" cy="86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1">
            <a:normAutofit/>
          </a:bodyPr>
          <a:lstStyle>
            <a:lvl1pPr marL="609585" lvl="0" indent="-457189" algn="ctr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8099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900"/>
              <a:buChar char="•"/>
              <a:defRPr sz="1200">
                <a:solidFill>
                  <a:srgbClr val="3F3F3F"/>
                </a:solidFill>
              </a:defRPr>
            </a:lvl2pPr>
            <a:lvl3pPr marL="1828754" lvl="2" indent="-38099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900"/>
              <a:buChar char="•"/>
              <a:defRPr sz="1200">
                <a:solidFill>
                  <a:srgbClr val="3F3F3F"/>
                </a:solidFill>
              </a:defRPr>
            </a:lvl3pPr>
            <a:lvl4pPr marL="2438339" lvl="3" indent="-38099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900"/>
              <a:buChar char="•"/>
              <a:defRPr sz="1200">
                <a:solidFill>
                  <a:srgbClr val="3F3F3F"/>
                </a:solidFill>
              </a:defRPr>
            </a:lvl4pPr>
            <a:lvl5pPr marL="3047924" lvl="4" indent="-38099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900"/>
              <a:buChar char="•"/>
              <a:defRPr sz="1200">
                <a:solidFill>
                  <a:srgbClr val="3F3F3F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26"/>
          <p:cNvSpPr/>
          <p:nvPr/>
        </p:nvSpPr>
        <p:spPr>
          <a:xfrm>
            <a:off x="5112152" y="3889795"/>
            <a:ext cx="1967696" cy="563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6"/>
          <p:cNvSpPr/>
          <p:nvPr/>
        </p:nvSpPr>
        <p:spPr>
          <a:xfrm rot="10800000">
            <a:off x="501379" y="5147892"/>
            <a:ext cx="1467327" cy="748363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6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" name="Google Shape;103;p26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104" name="Google Shape;104;p26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1193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/>
          <p:nvPr/>
        </p:nvSpPr>
        <p:spPr>
          <a:xfrm>
            <a:off x="254951" y="262785"/>
            <a:ext cx="11682101" cy="633243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highlight>
                <a:srgbClr val="734F29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6017275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1 column" type="obj">
  <p:cSld name="Title and Content - 1 colum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6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6"/>
          <p:cNvSpPr/>
          <p:nvPr/>
        </p:nvSpPr>
        <p:spPr>
          <a:xfrm>
            <a:off x="254001" y="270992"/>
            <a:ext cx="11683049" cy="14196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6"/>
          <p:cNvSpPr txBox="1">
            <a:spLocks noGrp="1"/>
          </p:cNvSpPr>
          <p:nvPr>
            <p:ph type="title"/>
          </p:nvPr>
        </p:nvSpPr>
        <p:spPr>
          <a:xfrm>
            <a:off x="604435" y="0"/>
            <a:ext cx="10749367" cy="1690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body" idx="1"/>
          </p:nvPr>
        </p:nvSpPr>
        <p:spPr>
          <a:xfrm>
            <a:off x="838202" y="1968740"/>
            <a:ext cx="10515599" cy="4023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16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25" name="Google Shape;25;p16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933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 - 1 column">
  <p:cSld name="1_Title and Content - 1 colum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8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8"/>
          <p:cNvSpPr/>
          <p:nvPr/>
        </p:nvSpPr>
        <p:spPr>
          <a:xfrm>
            <a:off x="254001" y="270992"/>
            <a:ext cx="11683049" cy="141969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604435" y="0"/>
            <a:ext cx="10749367" cy="1690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838202" y="1968740"/>
            <a:ext cx="10515599" cy="4023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57861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2 column">
  <p:cSld name="Title and Content - 2 colum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9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9"/>
          <p:cNvSpPr/>
          <p:nvPr/>
        </p:nvSpPr>
        <p:spPr>
          <a:xfrm>
            <a:off x="254000" y="270993"/>
            <a:ext cx="11683048" cy="141969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9"/>
          <p:cNvSpPr txBox="1">
            <a:spLocks noGrp="1"/>
          </p:cNvSpPr>
          <p:nvPr>
            <p:ph type="title"/>
          </p:nvPr>
        </p:nvSpPr>
        <p:spPr>
          <a:xfrm>
            <a:off x="604435" y="-2"/>
            <a:ext cx="10749367" cy="1690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1"/>
          </p:nvPr>
        </p:nvSpPr>
        <p:spPr>
          <a:xfrm>
            <a:off x="838202" y="1987117"/>
            <a:ext cx="4611623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2"/>
          </p:nvPr>
        </p:nvSpPr>
        <p:spPr>
          <a:xfrm>
            <a:off x="6742178" y="1987117"/>
            <a:ext cx="4611623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4243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3 column">
  <p:cSld name="Title and Content - 3 colum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0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0"/>
          <p:cNvSpPr/>
          <p:nvPr/>
        </p:nvSpPr>
        <p:spPr>
          <a:xfrm>
            <a:off x="254000" y="270993"/>
            <a:ext cx="11683048" cy="143496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604435" y="-1"/>
            <a:ext cx="10749367" cy="17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727529" y="1969534"/>
            <a:ext cx="3200400" cy="420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401811" y="1969534"/>
            <a:ext cx="3200400" cy="420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3"/>
          </p:nvPr>
        </p:nvSpPr>
        <p:spPr>
          <a:xfrm>
            <a:off x="4525221" y="1969534"/>
            <a:ext cx="3200400" cy="420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1475809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tation">
  <p:cSld name="Quta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1"/>
          <p:cNvSpPr/>
          <p:nvPr/>
        </p:nvSpPr>
        <p:spPr>
          <a:xfrm>
            <a:off x="254001" y="6175527"/>
            <a:ext cx="11683048" cy="4114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199" y="1413437"/>
            <a:ext cx="10515600" cy="3375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Narrow"/>
              <a:buNone/>
              <a:defRPr sz="4400" b="0" i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1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72" name="Google Shape;72;p21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99742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grey and bar">
  <p:cSld name="Blank - grey and ba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2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2"/>
          <p:cNvSpPr/>
          <p:nvPr/>
        </p:nvSpPr>
        <p:spPr>
          <a:xfrm>
            <a:off x="254000" y="6175527"/>
            <a:ext cx="11686032" cy="4114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2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8CAC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2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8CAC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78" name="Google Shape;78;p22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55684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white and bar">
  <p:cSld name="Blank - white and ba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4" name="Google Shape;84;p23"/>
          <p:cNvSpPr/>
          <p:nvPr/>
        </p:nvSpPr>
        <p:spPr>
          <a:xfrm>
            <a:off x="246009" y="291194"/>
            <a:ext cx="11683048" cy="4196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5231118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 - white and bar">
  <p:cSld name="1_Blank - white and ba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4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0" name="Google Shape;90;p24"/>
          <p:cNvSpPr/>
          <p:nvPr/>
        </p:nvSpPr>
        <p:spPr>
          <a:xfrm>
            <a:off x="246009" y="291194"/>
            <a:ext cx="11683048" cy="41968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533317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 - 1 column">
  <p:cSld name="1_Title and Content - 1 colum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8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8"/>
          <p:cNvSpPr/>
          <p:nvPr/>
        </p:nvSpPr>
        <p:spPr>
          <a:xfrm>
            <a:off x="254001" y="270992"/>
            <a:ext cx="11683049" cy="141969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604435" y="0"/>
            <a:ext cx="10749367" cy="1690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838202" y="1968740"/>
            <a:ext cx="10515599" cy="4023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30771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5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3" name="Google Shape;93;p25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94" name="Google Shape;94;p25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32243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6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6"/>
          <p:cNvSpPr/>
          <p:nvPr/>
        </p:nvSpPr>
        <p:spPr>
          <a:xfrm>
            <a:off x="254951" y="262784"/>
            <a:ext cx="11682101" cy="4922147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6"/>
          <p:cNvSpPr txBox="1">
            <a:spLocks noGrp="1"/>
          </p:cNvSpPr>
          <p:nvPr>
            <p:ph type="title"/>
          </p:nvPr>
        </p:nvSpPr>
        <p:spPr>
          <a:xfrm>
            <a:off x="864243" y="944433"/>
            <a:ext cx="10463515" cy="279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44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6"/>
          <p:cNvSpPr txBox="1">
            <a:spLocks noGrp="1"/>
          </p:cNvSpPr>
          <p:nvPr>
            <p:ph type="body" idx="1"/>
          </p:nvPr>
        </p:nvSpPr>
        <p:spPr>
          <a:xfrm>
            <a:off x="1374676" y="4109013"/>
            <a:ext cx="9442648" cy="86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1">
            <a:normAutofit/>
          </a:bodyPr>
          <a:lstStyle>
            <a:lvl1pPr marL="609585" lvl="0" indent="-457189" algn="ctr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8099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900"/>
              <a:buChar char="•"/>
              <a:defRPr sz="1200">
                <a:solidFill>
                  <a:srgbClr val="3F3F3F"/>
                </a:solidFill>
              </a:defRPr>
            </a:lvl2pPr>
            <a:lvl3pPr marL="1828754" lvl="2" indent="-38099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900"/>
              <a:buChar char="•"/>
              <a:defRPr sz="1200">
                <a:solidFill>
                  <a:srgbClr val="3F3F3F"/>
                </a:solidFill>
              </a:defRPr>
            </a:lvl3pPr>
            <a:lvl4pPr marL="2438339" lvl="3" indent="-38099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900"/>
              <a:buChar char="•"/>
              <a:defRPr sz="1200">
                <a:solidFill>
                  <a:srgbClr val="3F3F3F"/>
                </a:solidFill>
              </a:defRPr>
            </a:lvl4pPr>
            <a:lvl5pPr marL="3047924" lvl="4" indent="-38099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900"/>
              <a:buChar char="•"/>
              <a:defRPr sz="1200">
                <a:solidFill>
                  <a:srgbClr val="3F3F3F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26"/>
          <p:cNvSpPr/>
          <p:nvPr/>
        </p:nvSpPr>
        <p:spPr>
          <a:xfrm>
            <a:off x="5112152" y="3889795"/>
            <a:ext cx="1967696" cy="563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6"/>
          <p:cNvSpPr/>
          <p:nvPr/>
        </p:nvSpPr>
        <p:spPr>
          <a:xfrm rot="10800000">
            <a:off x="501379" y="5147892"/>
            <a:ext cx="1467327" cy="748363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6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" name="Google Shape;103;p26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104" name="Google Shape;104;p26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3813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2 column">
  <p:cSld name="Title and Content - 2 colum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9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9"/>
          <p:cNvSpPr/>
          <p:nvPr/>
        </p:nvSpPr>
        <p:spPr>
          <a:xfrm>
            <a:off x="254000" y="270993"/>
            <a:ext cx="11683048" cy="141969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9"/>
          <p:cNvSpPr txBox="1">
            <a:spLocks noGrp="1"/>
          </p:cNvSpPr>
          <p:nvPr>
            <p:ph type="title"/>
          </p:nvPr>
        </p:nvSpPr>
        <p:spPr>
          <a:xfrm>
            <a:off x="604435" y="-2"/>
            <a:ext cx="10749367" cy="1690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1"/>
          </p:nvPr>
        </p:nvSpPr>
        <p:spPr>
          <a:xfrm>
            <a:off x="838202" y="1987117"/>
            <a:ext cx="4611623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2"/>
          </p:nvPr>
        </p:nvSpPr>
        <p:spPr>
          <a:xfrm>
            <a:off x="6742178" y="1987117"/>
            <a:ext cx="4611623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2566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3 column">
  <p:cSld name="Title and Content - 3 colum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0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0"/>
          <p:cNvSpPr/>
          <p:nvPr/>
        </p:nvSpPr>
        <p:spPr>
          <a:xfrm>
            <a:off x="254000" y="270993"/>
            <a:ext cx="11683048" cy="143496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604435" y="-1"/>
            <a:ext cx="10749367" cy="171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727529" y="1969534"/>
            <a:ext cx="3200400" cy="420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401811" y="1969534"/>
            <a:ext cx="3200400" cy="420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9D9D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3"/>
          </p:nvPr>
        </p:nvSpPr>
        <p:spPr>
          <a:xfrm>
            <a:off x="4525221" y="1969534"/>
            <a:ext cx="3200400" cy="420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>
            <a:lvl1pPr marL="609585" lvl="0" indent="-304792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100"/>
              <a:buNone/>
              <a:defRPr sz="2800">
                <a:solidFill>
                  <a:srgbClr val="595959"/>
                </a:solidFill>
              </a:defRPr>
            </a:lvl1pPr>
            <a:lvl2pPr marL="1219170" lvl="1" indent="-4571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 sz="2400">
                <a:solidFill>
                  <a:srgbClr val="595959"/>
                </a:solidFill>
              </a:defRPr>
            </a:lvl2pPr>
            <a:lvl3pPr marL="1828754" lvl="2" indent="-431789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 sz="2000">
                <a:solidFill>
                  <a:srgbClr val="595959"/>
                </a:solidFill>
              </a:defRPr>
            </a:lvl3pPr>
            <a:lvl4pPr marL="2438339" lvl="3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4pPr>
            <a:lvl5pPr marL="3047924" lvl="4" indent="-41909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350"/>
              <a:buChar char="•"/>
              <a:defRPr sz="1800">
                <a:solidFill>
                  <a:srgbClr val="595959"/>
                </a:solidFill>
              </a:defRPr>
            </a:lvl5pPr>
            <a:lvl6pPr marL="3657509" lvl="5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462842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tation">
  <p:cSld name="Quta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1"/>
          <p:cNvSpPr/>
          <p:nvPr/>
        </p:nvSpPr>
        <p:spPr>
          <a:xfrm>
            <a:off x="254001" y="6175527"/>
            <a:ext cx="11683048" cy="4114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199" y="1413437"/>
            <a:ext cx="10515600" cy="3375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Narrow"/>
              <a:buNone/>
              <a:defRPr sz="4400" b="0" i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1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72" name="Google Shape;72;p21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4823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grey and bar">
  <p:cSld name="Blank - grey and ba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2"/>
          <p:cNvSpPr/>
          <p:nvPr/>
        </p:nvSpPr>
        <p:spPr>
          <a:xfrm>
            <a:off x="254953" y="262785"/>
            <a:ext cx="11683049" cy="6332433"/>
          </a:xfrm>
          <a:prstGeom prst="rect">
            <a:avLst/>
          </a:prstGeom>
          <a:solidFill>
            <a:srgbClr val="D0C6C0">
              <a:alpha val="14901"/>
            </a:srgbClr>
          </a:solidFill>
          <a:ln>
            <a:noFill/>
          </a:ln>
        </p:spPr>
        <p:txBody>
          <a:bodyPr spcFirstLastPara="1" wrap="square" lIns="121900" tIns="60933" rIns="121900" bIns="60933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2"/>
          <p:cNvSpPr/>
          <p:nvPr/>
        </p:nvSpPr>
        <p:spPr>
          <a:xfrm>
            <a:off x="254000" y="6175527"/>
            <a:ext cx="11686032" cy="4114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2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8CAC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2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8CAC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78" name="Google Shape;78;p22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1" i="0" u="none" strike="noStrike" cap="none">
                <a:solidFill>
                  <a:srgbClr val="C8CAC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6242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white and bar">
  <p:cSld name="Blank - white and ba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4" name="Google Shape;84;p23"/>
          <p:cNvSpPr/>
          <p:nvPr/>
        </p:nvSpPr>
        <p:spPr>
          <a:xfrm>
            <a:off x="246009" y="291194"/>
            <a:ext cx="11683048" cy="4196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396897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 - white and bar">
  <p:cSld name="1_Blank - white and ba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4"/>
          <p:cNvSpPr/>
          <p:nvPr/>
        </p:nvSpPr>
        <p:spPr>
          <a:xfrm>
            <a:off x="254001" y="6175528"/>
            <a:ext cx="11683048" cy="41968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0" name="Google Shape;90;p24"/>
          <p:cNvSpPr/>
          <p:nvPr/>
        </p:nvSpPr>
        <p:spPr>
          <a:xfrm>
            <a:off x="246009" y="291194"/>
            <a:ext cx="11683048" cy="419689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33" tIns="45700" rIns="91433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242500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5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3" name="Google Shape;93;p25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94" name="Google Shape;94;p25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3377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6"/>
            <a:ext cx="10515600" cy="423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044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ransition spd="slow">
    <p:wipe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6"/>
            <a:ext cx="10515600" cy="423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9852214" y="6199560"/>
            <a:ext cx="18915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2747683" y="6221883"/>
            <a:ext cx="66966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Business Affairs - Capital Projects</a:t>
            </a:r>
            <a:endParaRPr dirty="0"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407896" y="6199560"/>
            <a:ext cx="1878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91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slow">
    <p:wipe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>
            <a:spLocks noGrp="1"/>
          </p:cNvSpPr>
          <p:nvPr>
            <p:ph type="title"/>
          </p:nvPr>
        </p:nvSpPr>
        <p:spPr>
          <a:xfrm>
            <a:off x="604435" y="0"/>
            <a:ext cx="10749367" cy="1690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numCol="1" anchor="b" anchorCtr="0"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dirty="0">
                <a:solidFill>
                  <a:schemeClr val="accent1"/>
                </a:solidFill>
              </a:rPr>
              <a:t>Listening Sessions</a:t>
            </a:r>
            <a:endParaRPr lang="en-US" dirty="0"/>
          </a:p>
        </p:txBody>
      </p:sp>
      <p:sp>
        <p:nvSpPr>
          <p:cNvPr id="120" name="Google Shape;120;p2"/>
          <p:cNvSpPr txBox="1"/>
          <p:nvPr/>
        </p:nvSpPr>
        <p:spPr>
          <a:xfrm>
            <a:off x="326573" y="1834549"/>
            <a:ext cx="11669752" cy="4365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Autofit/>
          </a:bodyPr>
          <a:lstStyle/>
          <a:p>
            <a:pPr marL="243834" marR="0" lvl="0" indent="-243834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A08"/>
              </a:buClr>
              <a:buSzPts val="2420"/>
              <a:buFont typeface="Noto Sans Symbols"/>
              <a:buChar char="▪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Catawba County and Hickory City Government</a:t>
            </a:r>
          </a:p>
          <a:p>
            <a:pPr marL="243834" marR="0" lvl="0" indent="-243834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A08"/>
              </a:buClr>
              <a:buSzPts val="2420"/>
              <a:buFont typeface="Noto Sans Symbols"/>
              <a:buChar char="▪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Catawba Chamber of Commerce</a:t>
            </a:r>
          </a:p>
          <a:p>
            <a:pPr marL="243834" marR="0" lvl="0" indent="-243834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A08"/>
              </a:buClr>
              <a:buSzPts val="2420"/>
              <a:buFont typeface="Noto Sans Symbols"/>
              <a:buChar char="▪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Faculty and Staff</a:t>
            </a:r>
          </a:p>
          <a:p>
            <a:pPr marL="243834" marR="0" lvl="0" indent="-243834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A08"/>
              </a:buClr>
              <a:buSzPts val="2420"/>
              <a:buFont typeface="Noto Sans Symbols"/>
              <a:buChar char="▪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Chancellor’s Advisory Council</a:t>
            </a:r>
          </a:p>
          <a:p>
            <a:pPr marL="243834" marR="0" lvl="0" indent="-243834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A08"/>
              </a:buClr>
              <a:buSzPts val="2420"/>
              <a:buFont typeface="Noto Sans Symbols"/>
              <a:buChar char="▪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Faculty Task Force</a:t>
            </a:r>
          </a:p>
          <a:p>
            <a:pPr marL="243834" marR="0" lvl="0" indent="-243834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A08"/>
              </a:buClr>
              <a:buSzPts val="2420"/>
              <a:buFont typeface="Noto Sans Symbols"/>
              <a:buChar char="▪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Selected Hickory area public and private high schools</a:t>
            </a:r>
          </a:p>
          <a:p>
            <a:pPr marL="243834" marR="0" lvl="0" indent="-243834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A08"/>
              </a:buClr>
              <a:buSzPts val="2420"/>
              <a:buFont typeface="Noto Sans Symbols"/>
              <a:buChar char="▪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Hickory Business and Civic Leaders</a:t>
            </a:r>
          </a:p>
          <a:p>
            <a:pPr marL="243834" marR="0" lvl="0" indent="-243834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A08"/>
              </a:buClr>
              <a:buSzPts val="2420"/>
              <a:buFont typeface="Noto Sans Symbols"/>
              <a:buChar char="▪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Community College Leaders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br>
              <a:rPr kumimoji="0" lang="en-US" sz="1467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More than 400 Comments were submitted. All were recorded and synthesized.</a:t>
            </a:r>
            <a:endParaRPr kumimoji="0" sz="2400" b="0" i="1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2"/>
          <p:cNvPicPr preferRelativeResize="0"/>
          <p:nvPr/>
        </p:nvPicPr>
        <p:blipFill>
          <a:blip r:embed="rId3"/>
          <a:srcRect/>
          <a:stretch/>
        </p:blipFill>
        <p:spPr>
          <a:xfrm>
            <a:off x="8775230" y="2075379"/>
            <a:ext cx="3090197" cy="2966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FE5130-27FD-DDD9-0F27-0256BFADC0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1383" y="6192652"/>
            <a:ext cx="1835807" cy="36044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/>
        </p:nvSpPr>
        <p:spPr>
          <a:xfrm>
            <a:off x="7821931" y="4948650"/>
            <a:ext cx="5074496" cy="586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10"/>
              <a:buFontTx/>
              <a:buNone/>
              <a:tabLst/>
              <a:defRPr/>
            </a:pPr>
            <a:endParaRPr kumimoji="0" sz="1467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840679BA-F064-812C-2E6B-02D49F08F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616560"/>
              </p:ext>
            </p:extLst>
          </p:nvPr>
        </p:nvGraphicFramePr>
        <p:xfrm>
          <a:off x="237987" y="1899910"/>
          <a:ext cx="11781182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813">
                  <a:extLst>
                    <a:ext uri="{9D8B030D-6E8A-4147-A177-3AD203B41FA5}">
                      <a16:colId xmlns:a16="http://schemas.microsoft.com/office/drawing/2014/main" val="2067392505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2164414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227014075"/>
                    </a:ext>
                  </a:extLst>
                </a:gridCol>
                <a:gridCol w="3103769">
                  <a:extLst>
                    <a:ext uri="{9D8B030D-6E8A-4147-A177-3AD203B41FA5}">
                      <a16:colId xmlns:a16="http://schemas.microsoft.com/office/drawing/2014/main" val="2830836679"/>
                    </a:ext>
                  </a:extLst>
                </a:gridCol>
              </a:tblGrid>
              <a:tr h="4404641">
                <a:tc>
                  <a:txBody>
                    <a:bodyPr/>
                    <a:lstStyle/>
                    <a:p>
                      <a:pPr algn="r"/>
                      <a:endParaRPr lang="en-US" sz="2100" b="1" i="1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r"/>
                      <a:r>
                        <a:rPr lang="en-US" sz="2400" b="1" i="1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Academic Offerings</a:t>
                      </a:r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Business:</a:t>
                      </a:r>
                    </a:p>
                    <a:p>
                      <a:pPr marL="403225" indent="-117475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Accounting</a:t>
                      </a:r>
                    </a:p>
                    <a:p>
                      <a:pPr marL="403225" indent="-117475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Finance</a:t>
                      </a:r>
                    </a:p>
                    <a:p>
                      <a:pPr marL="403225" indent="-117475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Information Tech</a:t>
                      </a:r>
                    </a:p>
                    <a:p>
                      <a:pPr marL="403225" indent="-117475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Management</a:t>
                      </a:r>
                    </a:p>
                    <a:p>
                      <a:pPr marL="403225" indent="-117475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Marketing</a:t>
                      </a:r>
                    </a:p>
                    <a:p>
                      <a:pPr marL="403225" indent="-117475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Supply Chain</a:t>
                      </a:r>
                      <a:b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Education:</a:t>
                      </a:r>
                    </a:p>
                    <a:p>
                      <a:pPr marL="40322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Elementary Education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Professional Studies:</a:t>
                      </a:r>
                    </a:p>
                    <a:p>
                      <a:pPr marL="40322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Degree Completion</a:t>
                      </a:r>
                    </a:p>
                    <a:p>
                      <a:pPr marL="287338" marR="0" lvl="0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Support for Online Students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Business:</a:t>
                      </a:r>
                    </a:p>
                    <a:p>
                      <a:pPr marL="461963" indent="-176213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Data Analytics</a:t>
                      </a:r>
                    </a:p>
                    <a:p>
                      <a:pPr marL="46196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Financial Literacy</a:t>
                      </a:r>
                    </a:p>
                    <a:p>
                      <a:pPr marL="461963" indent="-176213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Management (Advanced)</a:t>
                      </a:r>
                    </a:p>
                    <a:p>
                      <a:pPr marL="461963" indent="-176213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Marketing (Advanced)</a:t>
                      </a:r>
                    </a:p>
                    <a:p>
                      <a:pPr marL="461963" indent="-176213" rtl="0" fontAlgn="base">
                        <a:buFont typeface="Arial" panose="020B0604020202020204" pitchFamily="34" charset="0"/>
                        <a:buChar char="•"/>
                        <a:tabLst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Education:</a:t>
                      </a:r>
                    </a:p>
                    <a:p>
                      <a:pPr marL="40322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Teacher Preparation</a:t>
                      </a:r>
                    </a:p>
                    <a:p>
                      <a:pPr marL="40322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Health Sciences:</a:t>
                      </a:r>
                    </a:p>
                    <a:p>
                      <a:pPr marL="460375" lvl="1" indent="-173038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Nursing</a:t>
                      </a:r>
                    </a:p>
                    <a:p>
                      <a:pPr marL="460375" marR="0" lvl="1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Public Health</a:t>
                      </a:r>
                    </a:p>
                    <a:p>
                      <a:pPr marL="460375" marR="0" lvl="1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Social Work</a:t>
                      </a:r>
                    </a:p>
                    <a:p>
                      <a:pPr marL="460375" lvl="1" indent="-173038" rtl="0" fontAlgn="base">
                        <a:buFont typeface="Arial" panose="020B0604020202020204" pitchFamily="34" charset="0"/>
                        <a:buChar char="•"/>
                        <a:tabLst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Trial Courses: </a:t>
                      </a:r>
                    </a:p>
                    <a:p>
                      <a:pPr marL="460375" lvl="3" indent="-173038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Gen Ed </a:t>
                      </a:r>
                    </a:p>
                    <a:p>
                      <a:pPr marL="460375" lvl="3" indent="-173038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In-major</a:t>
                      </a:r>
                    </a:p>
                    <a:p>
                      <a:pPr marL="460375" lvl="3" indent="-173038" rtl="0" fontAlgn="base">
                        <a:buFont typeface="Arial" panose="020B0604020202020204" pitchFamily="34" charset="0"/>
                        <a:buChar char="•"/>
                        <a:tabLst/>
                      </a:pPr>
                      <a:endParaRPr lang="en-US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7338" marR="0" lvl="0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Applied Design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Aviation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Business:</a:t>
                      </a:r>
                    </a:p>
                    <a:p>
                      <a:pPr marL="460375" indent="-173038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Accounting (Advanced)</a:t>
                      </a:r>
                    </a:p>
                    <a:p>
                      <a:pPr marL="460375" indent="-173038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Information Tech (Advanced)</a:t>
                      </a:r>
                    </a:p>
                    <a:p>
                      <a:pPr marL="460375" indent="-173038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Hospitality/Tourism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Cybersecurity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Engineering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General Education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Health Sciences:</a:t>
                      </a:r>
                    </a:p>
                    <a:p>
                      <a:pPr marL="460375" indent="-173038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Rural Health</a:t>
                      </a:r>
                    </a:p>
                    <a:p>
                      <a:pPr marL="460375" indent="-173038" rtl="0" fontAlgn="base">
                        <a:buFont typeface="Arial" panose="020B0604020202020204" pitchFamily="34" charset="0"/>
                        <a:buChar char="•"/>
                        <a:tabLst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Sustainable Tech &amp; Built Environment</a:t>
                      </a:r>
                      <a:b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52401612"/>
                  </a:ext>
                </a:extLst>
              </a:tr>
            </a:tbl>
          </a:graphicData>
        </a:graphic>
      </p:graphicFrame>
      <p:sp>
        <p:nvSpPr>
          <p:cNvPr id="2" name="Right Arrow 1">
            <a:extLst>
              <a:ext uri="{FF2B5EF4-FFF2-40B4-BE49-F238E27FC236}">
                <a16:creationId xmlns:a16="http://schemas.microsoft.com/office/drawing/2014/main" id="{A8D20A08-B765-777B-14CE-C072BAF2F8F8}"/>
              </a:ext>
            </a:extLst>
          </p:cNvPr>
          <p:cNvSpPr/>
          <p:nvPr/>
        </p:nvSpPr>
        <p:spPr>
          <a:xfrm>
            <a:off x="185531" y="-12700"/>
            <a:ext cx="11961545" cy="2451100"/>
          </a:xfrm>
          <a:prstGeom prst="rightArrow">
            <a:avLst/>
          </a:prstGeom>
          <a:gradFill flip="none" rotWithShape="1">
            <a:gsLst>
              <a:gs pos="2000">
                <a:schemeClr val="accent1">
                  <a:lumMod val="5000"/>
                  <a:lumOff val="95000"/>
                </a:schemeClr>
              </a:gs>
              <a:gs pos="33000">
                <a:schemeClr val="accent1">
                  <a:lumMod val="45000"/>
                  <a:lumOff val="55000"/>
                </a:schemeClr>
              </a:gs>
              <a:gs pos="59000">
                <a:schemeClr val="accent1">
                  <a:lumMod val="45000"/>
                  <a:lumOff val="55000"/>
                </a:schemeClr>
              </a:gs>
              <a:gs pos="99000">
                <a:srgbClr val="FFC000"/>
              </a:gs>
            </a:gsLst>
            <a:lin ang="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Google Shape;126;p5">
            <a:extLst>
              <a:ext uri="{FF2B5EF4-FFF2-40B4-BE49-F238E27FC236}">
                <a16:creationId xmlns:a16="http://schemas.microsoft.com/office/drawing/2014/main" id="{B7521444-6515-C552-9274-420BDE0D598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25287" y="370518"/>
            <a:ext cx="11636513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numCol="1" anchor="b" anchorCtr="0">
            <a:normAutofit fontScale="90000"/>
          </a:bodyPr>
          <a:lstStyle/>
          <a:p>
            <a:pPr>
              <a:buClr>
                <a:schemeClr val="accent1"/>
              </a:buClr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State @ Hickory Academic Offerings – </a:t>
            </a:r>
            <a:r>
              <a:rPr lang="en-US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Rollout Vision</a:t>
            </a:r>
            <a:b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Listening Sessions with App State faculty, staff, administration, and the Hickory community</a:t>
            </a:r>
            <a:endParaRPr sz="2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13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/>
        </p:nvSpPr>
        <p:spPr>
          <a:xfrm>
            <a:off x="7821931" y="4948650"/>
            <a:ext cx="5074496" cy="586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>
            <a:norm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10"/>
              <a:buFontTx/>
              <a:buNone/>
              <a:tabLst/>
              <a:defRPr/>
            </a:pPr>
            <a:endParaRPr kumimoji="0" sz="1467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840679BA-F064-812C-2E6B-02D49F08F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79310"/>
              </p:ext>
            </p:extLst>
          </p:nvPr>
        </p:nvGraphicFramePr>
        <p:xfrm>
          <a:off x="237987" y="1899910"/>
          <a:ext cx="11781182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013">
                  <a:extLst>
                    <a:ext uri="{9D8B030D-6E8A-4147-A177-3AD203B41FA5}">
                      <a16:colId xmlns:a16="http://schemas.microsoft.com/office/drawing/2014/main" val="2067392505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21644149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227014075"/>
                    </a:ext>
                  </a:extLst>
                </a:gridCol>
                <a:gridCol w="2786269">
                  <a:extLst>
                    <a:ext uri="{9D8B030D-6E8A-4147-A177-3AD203B41FA5}">
                      <a16:colId xmlns:a16="http://schemas.microsoft.com/office/drawing/2014/main" val="2830836679"/>
                    </a:ext>
                  </a:extLst>
                </a:gridCol>
              </a:tblGrid>
              <a:tr h="4837774">
                <a:tc>
                  <a:txBody>
                    <a:bodyPr/>
                    <a:lstStyle/>
                    <a:p>
                      <a:pPr algn="r"/>
                      <a:endParaRPr lang="en-US" sz="2100" b="1" i="1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r"/>
                      <a:r>
                        <a:rPr lang="en-US" sz="2400" b="1" i="1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Services</a:t>
                      </a:r>
                      <a:endParaRPr lang="en-US" sz="2400" dirty="0"/>
                    </a:p>
                  </a:txBody>
                  <a:tcPr marL="121920" marR="121920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Admissions Services:</a:t>
                      </a:r>
                    </a:p>
                    <a:p>
                      <a:pPr marL="403225" lvl="1" indent="-115888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Transfer Services</a:t>
                      </a:r>
                    </a:p>
                    <a:p>
                      <a:pPr marL="403225" marR="0" lvl="1" indent="-1158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Financial Aid</a:t>
                      </a:r>
                    </a:p>
                    <a:p>
                      <a:pPr marL="403225" marR="0" lvl="1" indent="-1158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Advising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Blue Cross NC Interprofessional Clinic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" b="1" i="0" u="none" strike="noStrike" cap="non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Bookstore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Career Services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Community Music School (Hudson)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Grab &amp; Go Vending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Support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Library 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Telehealth Services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endParaRPr lang="en-US" sz="2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Tutoring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Writing Center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Campus Recreation</a:t>
                      </a:r>
                      <a:b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Child Care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Dining Services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English as Second Language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Transportation </a:t>
                      </a:r>
                      <a:b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(Boone-Hickory)</a:t>
                      </a:r>
                      <a:b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Health Services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Arts &amp;</a:t>
                      </a:r>
                      <a:b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Music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Athletics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endParaRPr lang="en-US" sz="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Community and Corporate Engagement:</a:t>
                      </a:r>
                    </a:p>
                    <a:p>
                      <a:pPr marL="576263" indent="-282575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Co-ops</a:t>
                      </a:r>
                    </a:p>
                    <a:p>
                      <a:pPr marL="576263" indent="-282575" rtl="0" fontAlgn="base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Internships</a:t>
                      </a:r>
                    </a:p>
                    <a:p>
                      <a:pPr marL="576263" indent="-282575" rtl="0" fontAlgn="base">
                        <a:buFont typeface="Arial" panose="020B0604020202020204" pitchFamily="34" charset="0"/>
                        <a:buChar char="•"/>
                        <a:tabLst/>
                      </a:pP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Continuing Education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Data Science Center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endParaRPr lang="en-US" sz="18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Event Space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52401612"/>
                  </a:ext>
                </a:extLst>
              </a:tr>
            </a:tbl>
          </a:graphicData>
        </a:graphic>
      </p:graphicFrame>
      <p:sp>
        <p:nvSpPr>
          <p:cNvPr id="2" name="Right Arrow 1">
            <a:extLst>
              <a:ext uri="{FF2B5EF4-FFF2-40B4-BE49-F238E27FC236}">
                <a16:creationId xmlns:a16="http://schemas.microsoft.com/office/drawing/2014/main" id="{A8D20A08-B765-777B-14CE-C072BAF2F8F8}"/>
              </a:ext>
            </a:extLst>
          </p:cNvPr>
          <p:cNvSpPr/>
          <p:nvPr/>
        </p:nvSpPr>
        <p:spPr>
          <a:xfrm>
            <a:off x="185531" y="-12700"/>
            <a:ext cx="11961545" cy="2451100"/>
          </a:xfrm>
          <a:prstGeom prst="rightArrow">
            <a:avLst/>
          </a:prstGeom>
          <a:gradFill flip="none" rotWithShape="1">
            <a:gsLst>
              <a:gs pos="2000">
                <a:schemeClr val="accent1">
                  <a:lumMod val="5000"/>
                  <a:lumOff val="95000"/>
                </a:schemeClr>
              </a:gs>
              <a:gs pos="33000">
                <a:schemeClr val="accent1">
                  <a:lumMod val="45000"/>
                  <a:lumOff val="55000"/>
                </a:schemeClr>
              </a:gs>
              <a:gs pos="59000">
                <a:schemeClr val="accent1">
                  <a:lumMod val="45000"/>
                  <a:lumOff val="55000"/>
                </a:schemeClr>
              </a:gs>
              <a:gs pos="99000">
                <a:srgbClr val="FFC000"/>
              </a:gs>
            </a:gsLst>
            <a:lin ang="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Google Shape;126;p5">
            <a:extLst>
              <a:ext uri="{FF2B5EF4-FFF2-40B4-BE49-F238E27FC236}">
                <a16:creationId xmlns:a16="http://schemas.microsoft.com/office/drawing/2014/main" id="{B7521444-6515-C552-9274-420BDE0D598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25287" y="370518"/>
            <a:ext cx="11636513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numCol="1" anchor="b" anchorCtr="0">
            <a:normAutofit fontScale="90000"/>
          </a:bodyPr>
          <a:lstStyle/>
          <a:p>
            <a:pPr>
              <a:buClr>
                <a:schemeClr val="accent1"/>
              </a:buClr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State @ Hickory Services –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Rollout Vision</a:t>
            </a:r>
            <a:b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Listening Sessions with App State faculty, staff, administration, and the Hickory community</a:t>
            </a:r>
            <a:endParaRPr sz="2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4569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WelcomeDoc">
  <a:themeElements>
    <a:clrScheme name="Beig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0A878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elcomeDoc">
  <a:themeElements>
    <a:clrScheme name="Beig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0A878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271</Words>
  <Application>Microsoft Macintosh PowerPoint</Application>
  <PresentationFormat>Widescreen</PresentationFormat>
  <Paragraphs>114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Noto Sans Symbols</vt:lpstr>
      <vt:lpstr>WelcomeDoc</vt:lpstr>
      <vt:lpstr>1_WelcomeDoc</vt:lpstr>
      <vt:lpstr>Listening Sessions</vt:lpstr>
      <vt:lpstr>App State @ Hickory Academic Offerings – Preliminary Rollout Vision Based on Listening Sessions with App State faculty, staff, administration, and the Hickory community</vt:lpstr>
      <vt:lpstr>App State @ Hickory Services – Preliminary Rollout Vision Based on Listening Sessions with App State faculty, staff, administration, and the Hickory community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Megan</dc:creator>
  <cp:lastModifiedBy>Hayes, Megan</cp:lastModifiedBy>
  <cp:revision>82</cp:revision>
  <dcterms:created xsi:type="dcterms:W3CDTF">2022-11-30T08:36:12Z</dcterms:created>
  <dcterms:modified xsi:type="dcterms:W3CDTF">2022-12-01T20:39:44Z</dcterms:modified>
</cp:coreProperties>
</file>