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12192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gj8ctXUf1PTpYwuUAeHyCYhq5L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/>
              <a:t>‹#›</a:t>
            </a:fld>
            <a:endParaRPr sz="12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Auxiliary net transfers includes $8.34M of Dining transfers out for capital improvements ($1M Central Dining roof repair, $6.34M All-Access remodel, $1M Retail Outlet remodel) as well as transfers out associated with the annual Auxiliary Overhead assessment.</a:t>
            </a:r>
            <a:endParaRPr/>
          </a:p>
        </p:txBody>
      </p:sp>
      <p:sp>
        <p:nvSpPr>
          <p:cNvPr id="123" name="Google Shape;123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/>
              <a:t>Auxiliary net transfers includes $8.34M of Dining transfers out for capital improvements ($1M Central Dining roof repair, $6.34M All-Access remodel, $1M Retail Outlet remodel) as well as transfers out associated with the annual Auxiliary Overhead assessment.</a:t>
            </a:r>
            <a:endParaRPr/>
          </a:p>
        </p:txBody>
      </p:sp>
      <p:sp>
        <p:nvSpPr>
          <p:cNvPr id="132" name="Google Shape;13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a36a1c690_1_0:notes"/>
          <p:cNvSpPr txBox="1"/>
          <p:nvPr>
            <p:ph idx="1" type="body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ca36a1c690_1_0:notes"/>
          <p:cNvSpPr/>
          <p:nvPr>
            <p:ph idx="2" type="sldImg"/>
          </p:nvPr>
        </p:nvSpPr>
        <p:spPr>
          <a:xfrm>
            <a:off x="4038600" y="857250"/>
            <a:ext cx="4114800" cy="2314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3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7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0:notes"/>
          <p:cNvSpPr txBox="1"/>
          <p:nvPr>
            <p:ph idx="1" type="body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0:notes"/>
          <p:cNvSpPr/>
          <p:nvPr>
            <p:ph idx="2" type="sldImg"/>
          </p:nvPr>
        </p:nvSpPr>
        <p:spPr>
          <a:xfrm>
            <a:off x="4038600" y="857250"/>
            <a:ext cx="4114800" cy="23145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bg>
      <p:bgPr>
        <a:solidFill>
          <a:schemeClr val="lt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254508" y="262127"/>
            <a:ext cx="11683365" cy="5913120"/>
          </a:xfrm>
          <a:custGeom>
            <a:rect b="b" l="l" r="r" t="t"/>
            <a:pathLst>
              <a:path extrusionOk="0" h="5913120" w="11683365">
                <a:moveTo>
                  <a:pt x="11682971" y="1427988"/>
                </a:moveTo>
                <a:lnTo>
                  <a:pt x="0" y="1427988"/>
                </a:lnTo>
                <a:lnTo>
                  <a:pt x="0" y="5913120"/>
                </a:lnTo>
                <a:lnTo>
                  <a:pt x="11682971" y="5913120"/>
                </a:lnTo>
                <a:lnTo>
                  <a:pt x="11682971" y="1427988"/>
                </a:lnTo>
                <a:close/>
              </a:path>
              <a:path extrusionOk="0" h="5913120" w="11683365">
                <a:moveTo>
                  <a:pt x="11682971" y="0"/>
                </a:moveTo>
                <a:lnTo>
                  <a:pt x="0" y="0"/>
                </a:lnTo>
                <a:lnTo>
                  <a:pt x="0" y="9144"/>
                </a:lnTo>
                <a:lnTo>
                  <a:pt x="11682971" y="9144"/>
                </a:lnTo>
                <a:lnTo>
                  <a:pt x="11682971" y="0"/>
                </a:lnTo>
                <a:close/>
              </a:path>
            </a:pathLst>
          </a:custGeom>
          <a:solidFill>
            <a:srgbClr val="D0C5C0">
              <a:alpha val="1411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7" name="Google Shape;17;p18"/>
          <p:cNvSpPr/>
          <p:nvPr/>
        </p:nvSpPr>
        <p:spPr>
          <a:xfrm>
            <a:off x="254508" y="271271"/>
            <a:ext cx="11683365" cy="6324600"/>
          </a:xfrm>
          <a:custGeom>
            <a:rect b="b" l="l" r="r" t="t"/>
            <a:pathLst>
              <a:path extrusionOk="0" h="6324600" w="11683365">
                <a:moveTo>
                  <a:pt x="11682971" y="5903976"/>
                </a:moveTo>
                <a:lnTo>
                  <a:pt x="0" y="5903976"/>
                </a:lnTo>
                <a:lnTo>
                  <a:pt x="0" y="6324600"/>
                </a:lnTo>
                <a:lnTo>
                  <a:pt x="11682971" y="6324600"/>
                </a:lnTo>
                <a:lnTo>
                  <a:pt x="11682971" y="5903976"/>
                </a:lnTo>
                <a:close/>
              </a:path>
              <a:path extrusionOk="0" h="6324600" w="11683365">
                <a:moveTo>
                  <a:pt x="11682971" y="0"/>
                </a:moveTo>
                <a:lnTo>
                  <a:pt x="0" y="0"/>
                </a:lnTo>
                <a:lnTo>
                  <a:pt x="0" y="1418844"/>
                </a:lnTo>
                <a:lnTo>
                  <a:pt x="11682971" y="1418844"/>
                </a:lnTo>
                <a:lnTo>
                  <a:pt x="1168297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" name="Google Shape;18;p18"/>
          <p:cNvSpPr txBox="1"/>
          <p:nvPr>
            <p:ph type="title"/>
          </p:nvPr>
        </p:nvSpPr>
        <p:spPr>
          <a:xfrm>
            <a:off x="517042" y="974801"/>
            <a:ext cx="9298940" cy="65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425907" y="2008759"/>
            <a:ext cx="10785475" cy="3470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white and bar">
  <p:cSld name="Blank - white and ba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/>
          <p:nvPr/>
        </p:nvSpPr>
        <p:spPr>
          <a:xfrm>
            <a:off x="254001" y="6175528"/>
            <a:ext cx="11683048" cy="41968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1"/>
              <a:buFont typeface="Arial"/>
              <a:buNone/>
            </a:pPr>
            <a:r>
              <a:t/>
            </a:r>
            <a:endParaRPr b="0" i="0" sz="1351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9"/>
          <p:cNvSpPr txBox="1"/>
          <p:nvPr>
            <p:ph idx="10" type="dt"/>
          </p:nvPr>
        </p:nvSpPr>
        <p:spPr>
          <a:xfrm>
            <a:off x="9852214" y="6199560"/>
            <a:ext cx="189155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1" type="ftr"/>
          </p:nvPr>
        </p:nvSpPr>
        <p:spPr>
          <a:xfrm>
            <a:off x="2747683" y="6221883"/>
            <a:ext cx="669663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/>
        </p:txBody>
      </p:sp>
      <p:sp>
        <p:nvSpPr>
          <p:cNvPr id="27" name="Google Shape;27;p19"/>
          <p:cNvSpPr txBox="1"/>
          <p:nvPr>
            <p:ph idx="12" type="sldNum"/>
          </p:nvPr>
        </p:nvSpPr>
        <p:spPr>
          <a:xfrm>
            <a:off x="407896" y="6199560"/>
            <a:ext cx="187810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/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" type="subTitle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1"/>
          <p:cNvSpPr txBox="1"/>
          <p:nvPr>
            <p:ph type="title"/>
          </p:nvPr>
        </p:nvSpPr>
        <p:spPr>
          <a:xfrm>
            <a:off x="517042" y="974801"/>
            <a:ext cx="9298940" cy="65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" type="body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2" type="body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1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/>
          <p:nvPr>
            <p:ph type="title"/>
          </p:nvPr>
        </p:nvSpPr>
        <p:spPr>
          <a:xfrm>
            <a:off x="517042" y="974801"/>
            <a:ext cx="9298940" cy="65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517042" y="974801"/>
            <a:ext cx="9298940" cy="65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25907" y="2008759"/>
            <a:ext cx="10785475" cy="34709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400" u="none" cap="none" strike="noStrike">
                <a:solidFill>
                  <a:srgbClr val="21212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1" type="ft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7"/>
          <p:cNvSpPr txBox="1"/>
          <p:nvPr>
            <p:ph idx="10" type="dt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indent="0" lvl="1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indent="0" lvl="2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indent="0" lvl="3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indent="0" lvl="4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indent="0" lvl="5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indent="0" lvl="6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indent="0" lvl="7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indent="0" lvl="8" algn="r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/>
          <p:nvPr/>
        </p:nvSpPr>
        <p:spPr>
          <a:xfrm>
            <a:off x="254508" y="262127"/>
            <a:ext cx="11683365" cy="6334125"/>
          </a:xfrm>
          <a:custGeom>
            <a:rect b="b" l="l" r="r" t="t"/>
            <a:pathLst>
              <a:path extrusionOk="0" h="6334125" w="11683365">
                <a:moveTo>
                  <a:pt x="11682984" y="0"/>
                </a:moveTo>
                <a:lnTo>
                  <a:pt x="0" y="0"/>
                </a:lnTo>
                <a:lnTo>
                  <a:pt x="0" y="6333744"/>
                </a:lnTo>
                <a:lnTo>
                  <a:pt x="11682984" y="6333744"/>
                </a:lnTo>
                <a:lnTo>
                  <a:pt x="116829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5" name="Google Shape;55;p1"/>
          <p:cNvSpPr txBox="1"/>
          <p:nvPr>
            <p:ph type="title"/>
          </p:nvPr>
        </p:nvSpPr>
        <p:spPr>
          <a:xfrm>
            <a:off x="920597" y="1630121"/>
            <a:ext cx="9114943" cy="14279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Provost Report,</a:t>
            </a:r>
            <a:endParaRPr sz="4600"/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US" sz="4600"/>
              <a:t>February Faculty Senate Meeting</a:t>
            </a:r>
            <a:endParaRPr sz="4600"/>
          </a:p>
        </p:txBody>
      </p:sp>
      <p:sp>
        <p:nvSpPr>
          <p:cNvPr id="56" name="Google Shape;56;p1"/>
          <p:cNvSpPr txBox="1"/>
          <p:nvPr/>
        </p:nvSpPr>
        <p:spPr>
          <a:xfrm>
            <a:off x="937971" y="4134739"/>
            <a:ext cx="5055870" cy="9378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8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Heather Hulburt Norris, Ph.D.</a:t>
            </a:r>
            <a:endParaRPr sz="2300">
              <a:latin typeface="Arial"/>
              <a:ea typeface="Arial"/>
              <a:cs typeface="Arial"/>
              <a:sym typeface="Arial"/>
            </a:endParaRPr>
          </a:p>
          <a:p>
            <a:pPr indent="0" lvl="0" marL="12700" marR="5080" rtl="0" algn="l">
              <a:lnSpc>
                <a:spcPct val="96086"/>
              </a:lnSpc>
              <a:spcBef>
                <a:spcPts val="2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Provost and Executive Vice Chancellor April 8, 2024</a:t>
            </a:r>
            <a:endParaRPr sz="23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white text on a black background&#10;&#10;Description automatically generated"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5000" y="6019800"/>
            <a:ext cx="2286000" cy="4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7984" y="6202464"/>
            <a:ext cx="1648261" cy="3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1"/>
          <p:cNvSpPr/>
          <p:nvPr/>
        </p:nvSpPr>
        <p:spPr>
          <a:xfrm>
            <a:off x="371938" y="386111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906"/>
            <a:ext cx="12192000" cy="1595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825" y="2015838"/>
            <a:ext cx="11375224" cy="378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47984" y="6202464"/>
            <a:ext cx="1648261" cy="3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2"/>
          <p:cNvSpPr/>
          <p:nvPr/>
        </p:nvSpPr>
        <p:spPr>
          <a:xfrm>
            <a:off x="371938" y="386111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075" y="0"/>
            <a:ext cx="10385398" cy="615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LGBTQ+ Emerging Concerns</a:t>
            </a:r>
            <a:endParaRPr/>
          </a:p>
        </p:txBody>
      </p:sp>
      <p:pic>
        <p:nvPicPr>
          <p:cNvPr descr="A white text on a black background&#10;&#10;Description automatically generated" id="142" name="Google Shape;14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3"/>
          <p:cNvSpPr txBox="1"/>
          <p:nvPr>
            <p:ph idx="1" type="body"/>
          </p:nvPr>
        </p:nvSpPr>
        <p:spPr>
          <a:xfrm>
            <a:off x="410850" y="1951500"/>
            <a:ext cx="11370300" cy="3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667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 No effort to terminate LGBTQ+ employees</a:t>
            </a:r>
            <a:endParaRPr i="0" sz="2400" u="none" strike="noStrike">
              <a:solidFill>
                <a:srgbClr val="000000"/>
              </a:solidFill>
            </a:endParaRPr>
          </a:p>
          <a:p>
            <a:pPr indent="-2667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 App State does not collect or maintain LGBTQ+ status</a:t>
            </a:r>
            <a:endParaRPr/>
          </a:p>
          <a:p>
            <a:pPr indent="-2667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Any discharged employee is provided </a:t>
            </a:r>
            <a:r>
              <a:rPr lang="en-US">
                <a:solidFill>
                  <a:srgbClr val="000000"/>
                </a:solidFill>
              </a:rPr>
              <a:t>information</a:t>
            </a:r>
            <a:r>
              <a:rPr lang="en-US">
                <a:solidFill>
                  <a:srgbClr val="000000"/>
                </a:solidFill>
              </a:rPr>
              <a:t> to file a grievance</a:t>
            </a:r>
            <a:endParaRPr>
              <a:solidFill>
                <a:srgbClr val="000000"/>
              </a:solidFill>
            </a:endParaRPr>
          </a:p>
          <a:p>
            <a:pPr indent="-2667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Faculty who need support may reach out to campus resources</a:t>
            </a:r>
            <a:endParaRPr>
              <a:solidFill>
                <a:schemeClr val="dk1"/>
              </a:solidFill>
            </a:endParaRPr>
          </a:p>
          <a:p>
            <a:pPr indent="-26670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>
                <a:solidFill>
                  <a:schemeClr val="dk1"/>
                </a:solidFill>
              </a:rPr>
              <a:t> We are continually seeking ways to develop and foster a campus environment in which all members of our university community feel supported and can thrive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ca36a1c690_1_0"/>
          <p:cNvSpPr txBox="1"/>
          <p:nvPr>
            <p:ph type="title"/>
          </p:nvPr>
        </p:nvSpPr>
        <p:spPr>
          <a:xfrm>
            <a:off x="517042" y="974801"/>
            <a:ext cx="11370300" cy="6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 Expression Space</a:t>
            </a:r>
            <a:endParaRPr/>
          </a:p>
        </p:txBody>
      </p:sp>
      <p:pic>
        <p:nvPicPr>
          <p:cNvPr descr="A white text on a black background&#10;&#10;Description automatically generated" id="149" name="Google Shape;149;g2ca36a1c690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1" cy="29993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ca36a1c690_1_0"/>
          <p:cNvSpPr txBox="1"/>
          <p:nvPr>
            <p:ph idx="1" type="body"/>
          </p:nvPr>
        </p:nvSpPr>
        <p:spPr>
          <a:xfrm>
            <a:off x="492125" y="2514600"/>
            <a:ext cx="11370300" cy="23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 Vice Chancellor Brown outreach to students</a:t>
            </a:r>
            <a:endParaRPr i="0" sz="2500" u="none" strike="noStrike">
              <a:solidFill>
                <a:srgbClr val="000000"/>
              </a:solidFill>
            </a:endParaRPr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 50+ students completed survey</a:t>
            </a:r>
            <a:endParaRPr sz="2500"/>
          </a:p>
          <a:p>
            <a:pPr indent="-273050" lvl="0" marL="1143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i="0" lang="en-US" sz="2500" u="none" strike="noStrike">
                <a:solidFill>
                  <a:srgbClr val="000000"/>
                </a:solidFill>
              </a:rPr>
              <a:t>Designated Free Speech Offi</a:t>
            </a:r>
            <a:r>
              <a:rPr lang="en-US" sz="2500">
                <a:solidFill>
                  <a:srgbClr val="000000"/>
                </a:solidFill>
              </a:rPr>
              <a:t>cers </a:t>
            </a:r>
            <a:r>
              <a:rPr i="0" lang="en-US" sz="2500" u="none" strike="noStrike">
                <a:solidFill>
                  <a:srgbClr val="000000"/>
                </a:solidFill>
              </a:rPr>
              <a:t>Jamie Parson and Jeff Cathey are establishing a group for</a:t>
            </a:r>
            <a:r>
              <a:rPr lang="en-US" sz="2500"/>
              <a:t> </a:t>
            </a:r>
            <a:r>
              <a:rPr i="0" lang="en-US" sz="2500" u="none" strike="noStrike">
                <a:solidFill>
                  <a:srgbClr val="000000"/>
                </a:solidFill>
              </a:rPr>
              <a:t>alternative options for Free Expression Space on campus</a:t>
            </a:r>
            <a:endParaRPr sz="2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4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SAT/ACT Requirements Discussion</a:t>
            </a:r>
            <a:endParaRPr/>
          </a:p>
        </p:txBody>
      </p:sp>
      <p:pic>
        <p:nvPicPr>
          <p:cNvPr descr="A white text on a black background&#10;&#10;Description automatically generated" id="156" name="Google Shape;1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4"/>
          <p:cNvSpPr txBox="1"/>
          <p:nvPr>
            <p:ph idx="1" type="body"/>
          </p:nvPr>
        </p:nvSpPr>
        <p:spPr>
          <a:xfrm>
            <a:off x="517050" y="2313225"/>
            <a:ext cx="8259000" cy="25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3238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Upcoming BOG meeting will discuss SAT/ACT requirements for undergraduate admissions</a:t>
            </a:r>
            <a:endParaRPr i="0" sz="2400" u="none" strike="noStrike">
              <a:solidFill>
                <a:srgbClr val="000000"/>
              </a:solidFill>
            </a:endParaRPr>
          </a:p>
          <a:p>
            <a:pPr indent="-3238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Requirement temporarily waived due to COVID-19 in July 2020</a:t>
            </a:r>
            <a:endParaRPr/>
          </a:p>
          <a:p>
            <a:pPr indent="-3238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Waiver expires after fall 2024 admissions cycle</a:t>
            </a:r>
            <a:endParaRPr i="0" sz="2400" u="none" strike="noStrike">
              <a:solidFill>
                <a:srgbClr val="000000"/>
              </a:solidFill>
            </a:endParaRPr>
          </a:p>
        </p:txBody>
      </p:sp>
      <p:pic>
        <p:nvPicPr>
          <p:cNvPr id="158" name="Google Shape;1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6350" y="2383627"/>
            <a:ext cx="2762226" cy="276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SAT/ACT Requirements Proposed Revisions</a:t>
            </a:r>
            <a:endParaRPr/>
          </a:p>
        </p:txBody>
      </p:sp>
      <p:pic>
        <p:nvPicPr>
          <p:cNvPr descr="A white text on a black background&#10;&#10;Description automatically generated" id="164" name="Google Shape;1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5"/>
          <p:cNvSpPr txBox="1"/>
          <p:nvPr>
            <p:ph idx="1" type="body"/>
          </p:nvPr>
        </p:nvSpPr>
        <p:spPr>
          <a:xfrm>
            <a:off x="492125" y="2813263"/>
            <a:ext cx="10938000" cy="20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24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0" lang="en-US" sz="2400" u="none" strike="noStrike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Proposal allows those below GPA threshold to “test into” the UNC System</a:t>
            </a:r>
            <a:endParaRPr i="0" sz="2400" u="none" strike="noStrike">
              <a:solidFill>
                <a:srgbClr val="000000"/>
              </a:solidFill>
            </a:endParaRPr>
          </a:p>
          <a:p>
            <a:pPr indent="-1524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>
                <a:solidFill>
                  <a:srgbClr val="000000"/>
                </a:solidFill>
              </a:rPr>
              <a:t> Campuses my propose testing requirements for higher GPA’s </a:t>
            </a:r>
            <a:endParaRPr/>
          </a:p>
          <a:p>
            <a:pPr indent="-1524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0" lang="en-US" sz="2400" u="none" strike="noStrike">
                <a:solidFill>
                  <a:srgbClr val="000000"/>
                </a:solidFill>
              </a:rPr>
              <a:t> Proposed changes </a:t>
            </a:r>
            <a:r>
              <a:rPr lang="en-US">
                <a:solidFill>
                  <a:srgbClr val="000000"/>
                </a:solidFill>
              </a:rPr>
              <a:t>ensure students are academically prepared </a:t>
            </a:r>
            <a:endParaRPr/>
          </a:p>
          <a:p>
            <a:pPr indent="-1524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i="0" lang="en-US" sz="2400" u="none" strike="noStrike">
                <a:solidFill>
                  <a:srgbClr val="000000"/>
                </a:solidFill>
              </a:rPr>
              <a:t> Final solution to allow flexibility in requirements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 </a:t>
            </a:r>
            <a:endParaRPr/>
          </a:p>
        </p:txBody>
      </p:sp>
      <p:pic>
        <p:nvPicPr>
          <p:cNvPr descr="A white text on a black background&#10;&#10;Description automatically generated" id="171" name="Google Shape;171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16"/>
          <p:cNvSpPr txBox="1"/>
          <p:nvPr>
            <p:ph idx="1" type="body"/>
          </p:nvPr>
        </p:nvSpPr>
        <p:spPr>
          <a:xfrm>
            <a:off x="517042" y="2133600"/>
            <a:ext cx="10937875" cy="3268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4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Campus Budget Presentations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Friday, April 12 8 a.m. to 12:15 p. m.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Grandview Ballroom of the North End Zone Facility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Live stream available at Hickory Campus </a:t>
            </a:r>
            <a:endParaRPr/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-US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Library and Information Commons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/>
          <p:nvPr/>
        </p:nvSpPr>
        <p:spPr>
          <a:xfrm>
            <a:off x="254508" y="262127"/>
            <a:ext cx="11683365" cy="6334125"/>
          </a:xfrm>
          <a:custGeom>
            <a:rect b="b" l="l" r="r" t="t"/>
            <a:pathLst>
              <a:path extrusionOk="0" h="6334125" w="11683365">
                <a:moveTo>
                  <a:pt x="11682984" y="0"/>
                </a:moveTo>
                <a:lnTo>
                  <a:pt x="0" y="0"/>
                </a:lnTo>
                <a:lnTo>
                  <a:pt x="0" y="6333744"/>
                </a:lnTo>
                <a:lnTo>
                  <a:pt x="11682984" y="6333744"/>
                </a:lnTo>
                <a:lnTo>
                  <a:pt x="11682984" y="0"/>
                </a:lnTo>
                <a:close/>
              </a:path>
            </a:pathLst>
          </a:custGeom>
          <a:solidFill>
            <a:srgbClr val="D0C5C0">
              <a:alpha val="1411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3" name="Google Shape;63;p2"/>
          <p:cNvSpPr/>
          <p:nvPr/>
        </p:nvSpPr>
        <p:spPr>
          <a:xfrm>
            <a:off x="254508" y="6175247"/>
            <a:ext cx="11683365" cy="421005"/>
          </a:xfrm>
          <a:custGeom>
            <a:rect b="b" l="l" r="r" t="t"/>
            <a:pathLst>
              <a:path extrusionOk="0" h="421004" w="11683365">
                <a:moveTo>
                  <a:pt x="11682984" y="0"/>
                </a:moveTo>
                <a:lnTo>
                  <a:pt x="0" y="0"/>
                </a:lnTo>
                <a:lnTo>
                  <a:pt x="0" y="420623"/>
                </a:lnTo>
                <a:lnTo>
                  <a:pt x="11682984" y="420623"/>
                </a:lnTo>
                <a:lnTo>
                  <a:pt x="116829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4" name="Google Shape;64;p2"/>
          <p:cNvSpPr/>
          <p:nvPr/>
        </p:nvSpPr>
        <p:spPr>
          <a:xfrm>
            <a:off x="254508" y="271272"/>
            <a:ext cx="11683365" cy="1419225"/>
          </a:xfrm>
          <a:custGeom>
            <a:rect b="b" l="l" r="r" t="t"/>
            <a:pathLst>
              <a:path extrusionOk="0" h="1419225" w="11683365">
                <a:moveTo>
                  <a:pt x="11682984" y="0"/>
                </a:moveTo>
                <a:lnTo>
                  <a:pt x="0" y="0"/>
                </a:lnTo>
                <a:lnTo>
                  <a:pt x="0" y="1418843"/>
                </a:lnTo>
                <a:lnTo>
                  <a:pt x="11682984" y="1418843"/>
                </a:lnTo>
                <a:lnTo>
                  <a:pt x="1168298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5" name="Google Shape;65;p2"/>
          <p:cNvSpPr txBox="1"/>
          <p:nvPr>
            <p:ph type="title"/>
          </p:nvPr>
        </p:nvSpPr>
        <p:spPr>
          <a:xfrm>
            <a:off x="517042" y="974801"/>
            <a:ext cx="9298940" cy="656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39941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Topics</a:t>
            </a:r>
            <a:endParaRPr/>
          </a:p>
        </p:txBody>
      </p:sp>
      <p:sp>
        <p:nvSpPr>
          <p:cNvPr id="66" name="Google Shape;66;p2"/>
          <p:cNvSpPr txBox="1"/>
          <p:nvPr/>
        </p:nvSpPr>
        <p:spPr>
          <a:xfrm>
            <a:off x="990600" y="2209800"/>
            <a:ext cx="10058400" cy="328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b="1" i="0" lang="en-US" sz="2500" u="none" strike="noStrike">
                <a:solidFill>
                  <a:srgbClr val="000000"/>
                </a:solidFill>
              </a:rPr>
              <a:t> Academic updates related to the Hickory Campus</a:t>
            </a:r>
            <a:endParaRPr b="1" sz="1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b="1" i="0" lang="en-US" sz="2500" u="none" strike="noStrike">
                <a:solidFill>
                  <a:srgbClr val="000000"/>
                </a:solidFill>
              </a:rPr>
              <a:t> Faculty salaries</a:t>
            </a:r>
            <a:endParaRPr b="1" sz="1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b="1" i="0" lang="en-US" sz="2500" u="none" strike="noStrike">
                <a:solidFill>
                  <a:srgbClr val="000000"/>
                </a:solidFill>
              </a:rPr>
              <a:t> Wey Hall</a:t>
            </a:r>
            <a:endParaRPr b="1" sz="1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b="1" i="0" lang="en-US" sz="2500" u="none" strike="noStrike">
                <a:solidFill>
                  <a:srgbClr val="000000"/>
                </a:solidFill>
              </a:rPr>
              <a:t> Emerging </a:t>
            </a:r>
            <a:r>
              <a:rPr b="1" lang="en-US" sz="2500"/>
              <a:t>LGBTQ+</a:t>
            </a:r>
            <a:r>
              <a:rPr b="1" i="0" lang="en-US" sz="2500" u="none" strike="noStrike">
                <a:solidFill>
                  <a:srgbClr val="000000"/>
                </a:solidFill>
              </a:rPr>
              <a:t> concerns</a:t>
            </a:r>
            <a:endParaRPr b="1" sz="1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b="1" i="0" lang="en-US" sz="2500" u="none" strike="noStrike">
                <a:solidFill>
                  <a:srgbClr val="000000"/>
                </a:solidFill>
              </a:rPr>
              <a:t> Free Expression Space</a:t>
            </a:r>
            <a:endParaRPr b="1" sz="1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b="1" i="0" lang="en-US" sz="2500" u="none" strike="noStrike">
                <a:solidFill>
                  <a:srgbClr val="000000"/>
                </a:solidFill>
              </a:rPr>
              <a:t> Expected Board of Governors policy revisions</a:t>
            </a:r>
            <a:endParaRPr b="1" sz="1500"/>
          </a:p>
        </p:txBody>
      </p:sp>
      <p:pic>
        <p:nvPicPr>
          <p:cNvPr descr="A white text on a black background&#10;&#10;Description automatically generated"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2575" y="2279275"/>
            <a:ext cx="2832876" cy="2832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Updates: Hickory Campus</a:t>
            </a:r>
            <a:endParaRPr/>
          </a:p>
        </p:txBody>
      </p:sp>
      <p:pic>
        <p:nvPicPr>
          <p:cNvPr descr="A white text on a black background&#10;&#10;Description automatically generated" id="74" name="Google Shape;7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12863" y="1698288"/>
            <a:ext cx="8521737" cy="4473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Hickory Campus Successful Programs</a:t>
            </a:r>
            <a:endParaRPr/>
          </a:p>
        </p:txBody>
      </p:sp>
      <p:pic>
        <p:nvPicPr>
          <p:cNvPr descr="A white text on a black background&#10;&#10;Description automatically generated" id="81" name="Google Shape;8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"/>
          <p:cNvSpPr txBox="1"/>
          <p:nvPr>
            <p:ph idx="1" type="body"/>
          </p:nvPr>
        </p:nvSpPr>
        <p:spPr>
          <a:xfrm>
            <a:off x="517042" y="2316014"/>
            <a:ext cx="10785600" cy="32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905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i="0" lang="en-US" sz="3000" u="none" strike="noStrike">
                <a:solidFill>
                  <a:srgbClr val="000000"/>
                </a:solidFill>
              </a:rPr>
              <a:t> Elementary Education</a:t>
            </a:r>
            <a:endParaRPr sz="3000"/>
          </a:p>
          <a:p>
            <a:pPr indent="-1905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i="0" lang="en-US" sz="3000" u="none" strike="noStrike">
                <a:solidFill>
                  <a:srgbClr val="000000"/>
                </a:solidFill>
              </a:rPr>
              <a:t> Social Work</a:t>
            </a:r>
            <a:endParaRPr sz="3000"/>
          </a:p>
          <a:p>
            <a:pPr indent="-1905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i="0" lang="en-US" sz="3000" u="none" strike="noStrike">
                <a:solidFill>
                  <a:srgbClr val="000000"/>
                </a:solidFill>
              </a:rPr>
              <a:t> Business-related Programs</a:t>
            </a:r>
            <a:endParaRPr sz="3000"/>
          </a:p>
          <a:p>
            <a:pPr indent="-1905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i="0" lang="en-US" sz="3000" u="none" strike="noStrike">
                <a:solidFill>
                  <a:srgbClr val="000000"/>
                </a:solidFill>
              </a:rPr>
              <a:t> Criminal Justice</a:t>
            </a:r>
            <a:endParaRPr sz="3000"/>
          </a:p>
          <a:p>
            <a:pPr indent="-1905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Char char="•"/>
            </a:pPr>
            <a:r>
              <a:rPr i="0" lang="en-US" sz="3000" u="none" strike="noStrike">
                <a:solidFill>
                  <a:srgbClr val="000000"/>
                </a:solidFill>
              </a:rPr>
              <a:t> Psychology</a:t>
            </a:r>
            <a:endParaRPr sz="3000"/>
          </a:p>
        </p:txBody>
      </p:sp>
      <p:pic>
        <p:nvPicPr>
          <p:cNvPr id="83" name="Google Shape;8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0450" y="2066600"/>
            <a:ext cx="3743925" cy="374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Hickory Campus Strong Demand Areas</a:t>
            </a:r>
            <a:endParaRPr/>
          </a:p>
        </p:txBody>
      </p:sp>
      <p:pic>
        <p:nvPicPr>
          <p:cNvPr descr="A white text on a black background&#10;&#10;Description automatically generated" id="89" name="Google Shape;8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5"/>
          <p:cNvSpPr txBox="1"/>
          <p:nvPr>
            <p:ph idx="1" type="body"/>
          </p:nvPr>
        </p:nvSpPr>
        <p:spPr>
          <a:xfrm>
            <a:off x="598100" y="2172625"/>
            <a:ext cx="5914500" cy="30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2349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n-US" sz="2800" u="none" strike="noStrike">
                <a:solidFill>
                  <a:srgbClr val="000000"/>
                </a:solidFill>
              </a:rPr>
              <a:t>Communication Studies</a:t>
            </a:r>
            <a:endParaRPr sz="2800"/>
          </a:p>
          <a:p>
            <a:pPr indent="-2349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n-US" sz="2800" u="none" strike="noStrike">
                <a:solidFill>
                  <a:srgbClr val="000000"/>
                </a:solidFill>
              </a:rPr>
              <a:t>Apparel Design &amp; Merchandising</a:t>
            </a:r>
            <a:endParaRPr sz="2800">
              <a:solidFill>
                <a:srgbClr val="000000"/>
              </a:solidFill>
            </a:endParaRPr>
          </a:p>
          <a:p>
            <a:pPr indent="-2349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 sz="2800">
                <a:solidFill>
                  <a:srgbClr val="000000"/>
                </a:solidFill>
              </a:rPr>
              <a:t>Health Care Professions</a:t>
            </a:r>
            <a:endParaRPr sz="2800">
              <a:solidFill>
                <a:srgbClr val="000000"/>
              </a:solidFill>
            </a:endParaRPr>
          </a:p>
          <a:p>
            <a:pPr indent="-234950" lvl="0" marL="1143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i="0" lang="en-US" sz="2800" u="none" strike="noStrike">
                <a:solidFill>
                  <a:srgbClr val="000000"/>
                </a:solidFill>
              </a:rPr>
              <a:t>Building </a:t>
            </a:r>
            <a:r>
              <a:rPr lang="en-US" sz="2800">
                <a:solidFill>
                  <a:srgbClr val="000000"/>
                </a:solidFill>
              </a:rPr>
              <a:t>Solutions-related programs</a:t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91" name="Google Shape;91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76175" y="2085012"/>
            <a:ext cx="3707100" cy="37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Hickory Campus Financial Stewardship</a:t>
            </a:r>
            <a:endParaRPr/>
          </a:p>
        </p:txBody>
      </p:sp>
      <p:pic>
        <p:nvPicPr>
          <p:cNvPr descr="A white text on a black background&#10;&#10;Description automatically generated"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6"/>
          <p:cNvSpPr txBox="1"/>
          <p:nvPr>
            <p:ph idx="1" type="body"/>
          </p:nvPr>
        </p:nvSpPr>
        <p:spPr>
          <a:xfrm>
            <a:off x="517050" y="2889475"/>
            <a:ext cx="11293800" cy="16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651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i="0" lang="en-US" sz="2600" u="none" strike="noStrike">
                <a:solidFill>
                  <a:srgbClr val="000000"/>
                </a:solidFill>
              </a:rPr>
              <a:t> Hickory investment is not a detriment </a:t>
            </a:r>
            <a:r>
              <a:rPr lang="en-US" sz="2600">
                <a:solidFill>
                  <a:srgbClr val="000000"/>
                </a:solidFill>
              </a:rPr>
              <a:t>to</a:t>
            </a:r>
            <a:r>
              <a:rPr i="0" lang="en-US" sz="2600" u="none" strike="noStrike">
                <a:solidFill>
                  <a:srgbClr val="000000"/>
                </a:solidFill>
              </a:rPr>
              <a:t> Boone campus resources</a:t>
            </a:r>
            <a:endParaRPr sz="2600"/>
          </a:p>
          <a:p>
            <a:pPr indent="-1651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lang="en-US" sz="2600">
                <a:solidFill>
                  <a:srgbClr val="000000"/>
                </a:solidFill>
              </a:rPr>
              <a:t> State allocations are robust</a:t>
            </a:r>
            <a:endParaRPr sz="2600"/>
          </a:p>
          <a:p>
            <a:pPr indent="-16510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Char char="•"/>
            </a:pPr>
            <a:r>
              <a:rPr i="0" lang="en-US" sz="2600" u="none" strike="noStrike">
                <a:solidFill>
                  <a:srgbClr val="000000"/>
                </a:solidFill>
              </a:rPr>
              <a:t> Continued exploration of cost-effective pedagogies </a:t>
            </a:r>
            <a:r>
              <a:rPr lang="en-US" sz="2600">
                <a:solidFill>
                  <a:srgbClr val="000000"/>
                </a:solidFill>
              </a:rPr>
              <a:t>and engagement </a:t>
            </a:r>
            <a:endParaRPr i="0" sz="2600" u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Stipends for Teaching Away from Duty Station</a:t>
            </a:r>
            <a:endParaRPr/>
          </a:p>
        </p:txBody>
      </p:sp>
      <p:pic>
        <p:nvPicPr>
          <p:cNvPr descr="A white text on a black background&#10;&#10;Description automatically generated"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7"/>
          <p:cNvSpPr txBox="1"/>
          <p:nvPr>
            <p:ph idx="1" type="body"/>
          </p:nvPr>
        </p:nvSpPr>
        <p:spPr>
          <a:xfrm>
            <a:off x="492125" y="2889475"/>
            <a:ext cx="113703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i="0" lang="en-US" sz="2500" u="none" strike="noStrike">
                <a:solidFill>
                  <a:srgbClr val="000000"/>
                </a:solidFill>
              </a:rPr>
              <a:t> Anticipating </a:t>
            </a:r>
            <a:r>
              <a:rPr lang="en-US" sz="2500">
                <a:solidFill>
                  <a:srgbClr val="000000"/>
                </a:solidFill>
              </a:rPr>
              <a:t>ability to make</a:t>
            </a:r>
            <a:r>
              <a:rPr i="0" lang="en-US" sz="2500" u="none" strike="noStrike">
                <a:solidFill>
                  <a:srgbClr val="000000"/>
                </a:solidFill>
              </a:rPr>
              <a:t> adjustments to the pay scale</a:t>
            </a:r>
            <a:endParaRPr sz="2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 Compensation for opportunity cost of travel time</a:t>
            </a:r>
            <a:endParaRPr sz="2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i="0" lang="en-US" sz="2500" u="none" strike="noStrike">
                <a:solidFill>
                  <a:srgbClr val="000000"/>
                </a:solidFill>
              </a:rPr>
              <a:t> Continued information will be provided throughout the budget process</a:t>
            </a:r>
            <a:endParaRPr sz="2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Faculty Salaries</a:t>
            </a:r>
            <a:endParaRPr/>
          </a:p>
        </p:txBody>
      </p:sp>
      <p:pic>
        <p:nvPicPr>
          <p:cNvPr descr="A white text on a black background&#10;&#10;Description automatically generated" id="111" name="Google Shape;1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8"/>
          <p:cNvSpPr txBox="1"/>
          <p:nvPr>
            <p:ph idx="1" type="body"/>
          </p:nvPr>
        </p:nvSpPr>
        <p:spPr>
          <a:xfrm>
            <a:off x="517125" y="2848375"/>
            <a:ext cx="11370000" cy="16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714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i="0" lang="en-US" sz="2700" u="none" strike="noStrike">
                <a:solidFill>
                  <a:srgbClr val="000000"/>
                </a:solidFill>
              </a:rPr>
              <a:t> Seeking authority to use internal funds in FY24 for merit inc</a:t>
            </a:r>
            <a:r>
              <a:rPr lang="en-US" sz="2700">
                <a:solidFill>
                  <a:srgbClr val="000000"/>
                </a:solidFill>
              </a:rPr>
              <a:t>reases</a:t>
            </a:r>
            <a:endParaRPr i="0" sz="2700" u="none" strike="noStrike">
              <a:solidFill>
                <a:srgbClr val="000000"/>
              </a:solidFill>
            </a:endParaRPr>
          </a:p>
          <a:p>
            <a:pPr indent="-1714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lang="en-US" sz="2700">
                <a:solidFill>
                  <a:srgbClr val="000000"/>
                </a:solidFill>
              </a:rPr>
              <a:t> Merit pay retroactive to July 1, 2024</a:t>
            </a:r>
            <a:endParaRPr sz="2700"/>
          </a:p>
          <a:p>
            <a:pPr indent="-1714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Char char="•"/>
            </a:pPr>
            <a:r>
              <a:rPr i="0" lang="en-US" sz="2700" u="none" strike="noStrike">
                <a:solidFill>
                  <a:srgbClr val="000000"/>
                </a:solidFill>
              </a:rPr>
              <a:t> Merit increases will augment the 3% increases already appropriated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 txBox="1"/>
          <p:nvPr>
            <p:ph type="title"/>
          </p:nvPr>
        </p:nvSpPr>
        <p:spPr>
          <a:xfrm>
            <a:off x="517042" y="974801"/>
            <a:ext cx="11370158" cy="649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789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Wey Hall Update</a:t>
            </a:r>
            <a:endParaRPr/>
          </a:p>
        </p:txBody>
      </p:sp>
      <p:pic>
        <p:nvPicPr>
          <p:cNvPr descr="A white text on a black background&#10;&#10;Description automatically generated" id="118" name="Google Shape;11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9400" y="6253260"/>
            <a:ext cx="1371600" cy="299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0"/>
          <p:cNvSpPr txBox="1"/>
          <p:nvPr>
            <p:ph idx="1" type="body"/>
          </p:nvPr>
        </p:nvSpPr>
        <p:spPr>
          <a:xfrm>
            <a:off x="492125" y="2889475"/>
            <a:ext cx="113700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 In-person </a:t>
            </a:r>
            <a:r>
              <a:rPr lang="en-US" sz="2500">
                <a:solidFill>
                  <a:srgbClr val="000000"/>
                </a:solidFill>
              </a:rPr>
              <a:t>c</a:t>
            </a:r>
            <a:r>
              <a:rPr lang="en-US" sz="2500">
                <a:solidFill>
                  <a:srgbClr val="000000"/>
                </a:solidFill>
              </a:rPr>
              <a:t>lasses cancelled March 20, building reopened March 25</a:t>
            </a:r>
            <a:endParaRPr i="0" sz="2500" u="none" strike="noStrike">
              <a:solidFill>
                <a:srgbClr val="000000"/>
              </a:solidFill>
            </a:endParaRPr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 </a:t>
            </a:r>
            <a:r>
              <a:rPr lang="en-US" sz="2500">
                <a:solidFill>
                  <a:srgbClr val="000000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Contractor</a:t>
            </a:r>
            <a:r>
              <a:rPr lang="en-US" sz="2500">
                <a:solidFill>
                  <a:srgbClr val="000000"/>
                </a:solidFill>
              </a:rPr>
              <a:t> failed to follow approved safety protocols</a:t>
            </a:r>
            <a:endParaRPr sz="2500"/>
          </a:p>
          <a:p>
            <a:pPr indent="-1587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 Dean Campbell outreach to all Art Department faculty, staff and students</a:t>
            </a:r>
            <a:endParaRPr i="0" sz="2500" u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2024-02-09T14:31:09Z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2024-02-09T00:00:00Z</vt:filetime>
  </property>
  <property fmtid="{D5CDD505-2E9C-101B-9397-08002B2CF9AE}" pid="5" name="Producer">
    <vt:lpwstr>Microsoft® PowerPoint® for Microsoft 365</vt:lpwstr>
  </property>
</Properties>
</file>